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48" autoAdjust="0"/>
    <p:restoredTop sz="86375" autoAdjust="0"/>
  </p:normalViewPr>
  <p:slideViewPr>
    <p:cSldViewPr snapToGrid="0">
      <p:cViewPr varScale="1">
        <p:scale>
          <a:sx n="74" d="100"/>
          <a:sy n="74" d="100"/>
        </p:scale>
        <p:origin x="528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56C88-33F1-4811-BED9-A59BE9F10D7C}" type="datetimeFigureOut">
              <a:rPr lang="es-AR" smtClean="0"/>
              <a:t>13/5/2024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199D5-15E7-46B9-A932-741ABDEA82A1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5390137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56C88-33F1-4811-BED9-A59BE9F10D7C}" type="datetimeFigureOut">
              <a:rPr lang="es-AR" smtClean="0"/>
              <a:t>13/5/2024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199D5-15E7-46B9-A932-741ABDEA82A1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90638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56C88-33F1-4811-BED9-A59BE9F10D7C}" type="datetimeFigureOut">
              <a:rPr lang="es-AR" smtClean="0"/>
              <a:t>13/5/2024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199D5-15E7-46B9-A932-741ABDEA82A1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868820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56C88-33F1-4811-BED9-A59BE9F10D7C}" type="datetimeFigureOut">
              <a:rPr lang="es-AR" smtClean="0"/>
              <a:t>13/5/2024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199D5-15E7-46B9-A932-741ABDEA82A1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0136542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56C88-33F1-4811-BED9-A59BE9F10D7C}" type="datetimeFigureOut">
              <a:rPr lang="es-AR" smtClean="0"/>
              <a:t>13/5/2024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199D5-15E7-46B9-A932-741ABDEA82A1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4378612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56C88-33F1-4811-BED9-A59BE9F10D7C}" type="datetimeFigureOut">
              <a:rPr lang="es-AR" smtClean="0"/>
              <a:t>13/5/2024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199D5-15E7-46B9-A932-741ABDEA82A1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1591202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56C88-33F1-4811-BED9-A59BE9F10D7C}" type="datetimeFigureOut">
              <a:rPr lang="es-AR" smtClean="0"/>
              <a:t>13/5/2024</a:t>
            </a:fld>
            <a:endParaRPr lang="es-A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199D5-15E7-46B9-A932-741ABDEA82A1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8030583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56C88-33F1-4811-BED9-A59BE9F10D7C}" type="datetimeFigureOut">
              <a:rPr lang="es-AR" smtClean="0"/>
              <a:t>13/5/2024</a:t>
            </a:fld>
            <a:endParaRPr lang="es-A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199D5-15E7-46B9-A932-741ABDEA82A1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025872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56C88-33F1-4811-BED9-A59BE9F10D7C}" type="datetimeFigureOut">
              <a:rPr lang="es-AR" smtClean="0"/>
              <a:t>13/5/2024</a:t>
            </a:fld>
            <a:endParaRPr lang="es-A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199D5-15E7-46B9-A932-741ABDEA82A1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1831191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56C88-33F1-4811-BED9-A59BE9F10D7C}" type="datetimeFigureOut">
              <a:rPr lang="es-AR" smtClean="0"/>
              <a:t>13/5/2024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199D5-15E7-46B9-A932-741ABDEA82A1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8351818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56C88-33F1-4811-BED9-A59BE9F10D7C}" type="datetimeFigureOut">
              <a:rPr lang="es-AR" smtClean="0"/>
              <a:t>13/5/2024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199D5-15E7-46B9-A932-741ABDEA82A1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5540711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E56C88-33F1-4811-BED9-A59BE9F10D7C}" type="datetimeFigureOut">
              <a:rPr lang="es-AR" smtClean="0"/>
              <a:t>13/5/2024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7199D5-15E7-46B9-A932-741ABDEA82A1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5334584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0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6" Type="http://schemas.openxmlformats.org/officeDocument/2006/relationships/image" Target="../media/image1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5" Type="http://schemas.openxmlformats.org/officeDocument/2006/relationships/image" Target="../media/image13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2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png"/><Relationship Id="rId3" Type="http://schemas.openxmlformats.org/officeDocument/2006/relationships/image" Target="../media/image16.png"/><Relationship Id="rId7" Type="http://schemas.openxmlformats.org/officeDocument/2006/relationships/image" Target="../media/image20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9.png"/><Relationship Id="rId5" Type="http://schemas.openxmlformats.org/officeDocument/2006/relationships/image" Target="../media/image18.png"/><Relationship Id="rId10" Type="http://schemas.openxmlformats.org/officeDocument/2006/relationships/image" Target="../media/image23.png"/><Relationship Id="rId4" Type="http://schemas.openxmlformats.org/officeDocument/2006/relationships/image" Target="../media/image17.png"/><Relationship Id="rId9" Type="http://schemas.openxmlformats.org/officeDocument/2006/relationships/image" Target="../media/image2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5" name="CuadroTexto 4"/>
              <p:cNvSpPr txBox="1"/>
              <p:nvPr/>
            </p:nvSpPr>
            <p:spPr>
              <a:xfrm>
                <a:off x="832270" y="3739117"/>
                <a:ext cx="2524259" cy="56675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MX" i="1">
                          <a:latin typeface="Cambria Math" panose="02040503050406030204" pitchFamily="18" charset="0"/>
                        </a:rPr>
                        <m:t>0</m:t>
                      </m:r>
                      <m:f>
                        <m:fPr>
                          <m:ctrlPr>
                            <a:rPr lang="es-MX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MX" i="1">
                              <a:latin typeface="Cambria Math" panose="02040503050406030204" pitchFamily="18" charset="0"/>
                            </a:rPr>
                            <m:t>𝑚</m:t>
                          </m:r>
                        </m:num>
                        <m:den>
                          <m:r>
                            <a:rPr lang="es-MX" i="1">
                              <a:latin typeface="Cambria Math" panose="02040503050406030204" pitchFamily="18" charset="0"/>
                            </a:rPr>
                            <m:t>𝑠</m:t>
                          </m:r>
                        </m:den>
                      </m:f>
                      <m:r>
                        <a:rPr lang="es-MX" i="1">
                          <a:latin typeface="Cambria Math" panose="02040503050406030204" pitchFamily="18" charset="0"/>
                        </a:rPr>
                        <m:t>−16</m:t>
                      </m:r>
                      <m:f>
                        <m:fPr>
                          <m:ctrlPr>
                            <a:rPr lang="es-MX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MX" i="1">
                              <a:latin typeface="Cambria Math" panose="02040503050406030204" pitchFamily="18" charset="0"/>
                            </a:rPr>
                            <m:t>𝑚</m:t>
                          </m:r>
                        </m:num>
                        <m:den>
                          <m:r>
                            <a:rPr lang="es-MX" i="1">
                              <a:latin typeface="Cambria Math" panose="02040503050406030204" pitchFamily="18" charset="0"/>
                            </a:rPr>
                            <m:t>𝑠</m:t>
                          </m:r>
                        </m:den>
                      </m:f>
                      <m:r>
                        <a:rPr lang="es-MX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s-MX" i="1">
                          <a:latin typeface="Cambria Math" panose="02040503050406030204" pitchFamily="18" charset="0"/>
                        </a:rPr>
                        <m:t>𝑎</m:t>
                      </m:r>
                      <m:r>
                        <a:rPr lang="es-MX" i="1">
                          <a:latin typeface="Cambria Math" panose="02040503050406030204" pitchFamily="18" charset="0"/>
                        </a:rPr>
                        <m:t>.</m:t>
                      </m:r>
                      <m:sSub>
                        <m:sSubPr>
                          <m:ctrlPr>
                            <a:rPr lang="es-MX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MX" i="1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b>
                          <m:r>
                            <a:rPr lang="es-MX" i="1">
                              <a:latin typeface="Cambria Math" panose="02040503050406030204" pitchFamily="18" charset="0"/>
                            </a:rPr>
                            <m:t>𝐷</m:t>
                          </m:r>
                        </m:sub>
                      </m:sSub>
                    </m:oMath>
                  </m:oMathPara>
                </a14:m>
                <a:endParaRPr lang="es-AR" dirty="0"/>
              </a:p>
            </p:txBody>
          </p:sp>
        </mc:Choice>
        <mc:Fallback>
          <p:sp>
            <p:nvSpPr>
              <p:cNvPr id="5" name="CuadroTexto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2270" y="3739117"/>
                <a:ext cx="2524259" cy="566758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CuadroTexto 5"/>
              <p:cNvSpPr txBox="1"/>
              <p:nvPr/>
            </p:nvSpPr>
            <p:spPr>
              <a:xfrm>
                <a:off x="583628" y="4618617"/>
                <a:ext cx="1996952" cy="74610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s-MX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MX" i="1">
                              <a:latin typeface="Cambria Math" panose="02040503050406030204" pitchFamily="18" charset="0"/>
                            </a:rPr>
                            <m:t>−16</m:t>
                          </m:r>
                          <m:f>
                            <m:fPr>
                              <m:ctrlPr>
                                <a:rPr lang="es-MX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s-MX" i="1"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</m:num>
                            <m:den>
                              <m:r>
                                <a:rPr lang="es-MX" i="1">
                                  <a:latin typeface="Cambria Math" panose="02040503050406030204" pitchFamily="18" charset="0"/>
                                </a:rPr>
                                <m:t>𝑠</m:t>
                              </m:r>
                            </m:den>
                          </m:f>
                        </m:num>
                        <m:den>
                          <m:r>
                            <a:rPr lang="es-MX" i="1">
                              <a:latin typeface="Cambria Math" panose="02040503050406030204" pitchFamily="18" charset="0"/>
                            </a:rPr>
                            <m:t>𝑎</m:t>
                          </m:r>
                        </m:den>
                      </m:f>
                      <m:r>
                        <a:rPr lang="es-MX" i="1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s-MX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MX" i="1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b>
                          <m:r>
                            <a:rPr lang="es-MX" i="1">
                              <a:latin typeface="Cambria Math" panose="02040503050406030204" pitchFamily="18" charset="0"/>
                            </a:rPr>
                            <m:t>𝐷</m:t>
                          </m:r>
                        </m:sub>
                      </m:sSub>
                    </m:oMath>
                  </m:oMathPara>
                </a14:m>
                <a:endParaRPr lang="es-AR" dirty="0"/>
              </a:p>
            </p:txBody>
          </p:sp>
        </mc:Choice>
        <mc:Fallback>
          <p:sp>
            <p:nvSpPr>
              <p:cNvPr id="6" name="CuadroTexto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3628" y="4618617"/>
                <a:ext cx="1996952" cy="746102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CuadroTexto 9"/>
              <p:cNvSpPr txBox="1"/>
              <p:nvPr/>
            </p:nvSpPr>
            <p:spPr>
              <a:xfrm>
                <a:off x="4548389" y="2510362"/>
                <a:ext cx="3567449" cy="61279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MX" i="1">
                          <a:latin typeface="Cambria Math" panose="02040503050406030204" pitchFamily="18" charset="0"/>
                        </a:rPr>
                        <m:t>80</m:t>
                      </m:r>
                      <m:r>
                        <a:rPr lang="es-MX" i="1">
                          <a:latin typeface="Cambria Math" panose="02040503050406030204" pitchFamily="18" charset="0"/>
                        </a:rPr>
                        <m:t>𝑚</m:t>
                      </m:r>
                      <m:r>
                        <a:rPr lang="es-MX" i="1">
                          <a:latin typeface="Cambria Math" panose="02040503050406030204" pitchFamily="18" charset="0"/>
                        </a:rPr>
                        <m:t>=16</m:t>
                      </m:r>
                      <m:f>
                        <m:fPr>
                          <m:ctrlPr>
                            <a:rPr lang="es-MX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MX" i="1">
                              <a:latin typeface="Cambria Math" panose="02040503050406030204" pitchFamily="18" charset="0"/>
                            </a:rPr>
                            <m:t>𝑚</m:t>
                          </m:r>
                        </m:num>
                        <m:den>
                          <m:r>
                            <a:rPr lang="es-MX" i="1">
                              <a:latin typeface="Cambria Math" panose="02040503050406030204" pitchFamily="18" charset="0"/>
                            </a:rPr>
                            <m:t>𝑠</m:t>
                          </m:r>
                        </m:den>
                      </m:f>
                      <m:r>
                        <a:rPr lang="es-MX" i="1">
                          <a:latin typeface="Cambria Math" panose="02040503050406030204" pitchFamily="18" charset="0"/>
                        </a:rPr>
                        <m:t>.</m:t>
                      </m:r>
                      <m:sSub>
                        <m:sSubPr>
                          <m:ctrlPr>
                            <a:rPr lang="es-MX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MX" i="1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b>
                          <m:r>
                            <a:rPr lang="es-MX" i="1">
                              <a:latin typeface="Cambria Math" panose="02040503050406030204" pitchFamily="18" charset="0"/>
                            </a:rPr>
                            <m:t>𝐷</m:t>
                          </m:r>
                        </m:sub>
                      </m:sSub>
                      <m:r>
                        <a:rPr lang="es-ES"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lang="es-MX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MX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s-MX" i="1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s-MX" i="1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s-MX" i="1">
                          <a:latin typeface="Cambria Math" panose="02040503050406030204" pitchFamily="18" charset="0"/>
                        </a:rPr>
                        <m:t>𝑎</m:t>
                      </m:r>
                      <m:r>
                        <a:rPr lang="es-MX" i="1">
                          <a:latin typeface="Cambria Math" panose="02040503050406030204" pitchFamily="18" charset="0"/>
                        </a:rPr>
                        <m:t>.</m:t>
                      </m:r>
                      <m:sSup>
                        <m:sSupPr>
                          <m:ctrlPr>
                            <a:rPr lang="es-MX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sSub>
                            <m:sSubPr>
                              <m:ctrlPr>
                                <a:rPr lang="es-MX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MX" i="1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e>
                            <m:sub>
                              <m:r>
                                <a:rPr lang="es-MX" i="1">
                                  <a:latin typeface="Cambria Math" panose="02040503050406030204" pitchFamily="18" charset="0"/>
                                </a:rPr>
                                <m:t>𝐷</m:t>
                              </m:r>
                            </m:sub>
                          </m:sSub>
                        </m:e>
                        <m:sup>
                          <m:r>
                            <a:rPr lang="es-MX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10" name="CuadroTexto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72388" y="2510362"/>
                <a:ext cx="3567449" cy="612796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CuadroTexto 10"/>
              <p:cNvSpPr txBox="1"/>
              <p:nvPr/>
            </p:nvSpPr>
            <p:spPr>
              <a:xfrm>
                <a:off x="4575684" y="3344439"/>
                <a:ext cx="3567449" cy="61279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MX" i="1">
                          <a:latin typeface="Cambria Math" panose="02040503050406030204" pitchFamily="18" charset="0"/>
                        </a:rPr>
                        <m:t>80</m:t>
                      </m:r>
                      <m:r>
                        <a:rPr lang="es-MX" i="1">
                          <a:latin typeface="Cambria Math" panose="02040503050406030204" pitchFamily="18" charset="0"/>
                        </a:rPr>
                        <m:t>𝑚</m:t>
                      </m:r>
                      <m:r>
                        <a:rPr lang="es-MX" i="1">
                          <a:latin typeface="Cambria Math" panose="02040503050406030204" pitchFamily="18" charset="0"/>
                        </a:rPr>
                        <m:t>=16</m:t>
                      </m:r>
                      <m:f>
                        <m:fPr>
                          <m:ctrlPr>
                            <a:rPr lang="es-MX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MX" i="1">
                              <a:latin typeface="Cambria Math" panose="02040503050406030204" pitchFamily="18" charset="0"/>
                            </a:rPr>
                            <m:t>𝑚</m:t>
                          </m:r>
                        </m:num>
                        <m:den>
                          <m:r>
                            <a:rPr lang="es-MX" i="1">
                              <a:latin typeface="Cambria Math" panose="02040503050406030204" pitchFamily="18" charset="0"/>
                            </a:rPr>
                            <m:t>𝑠</m:t>
                          </m:r>
                        </m:den>
                      </m:f>
                      <m:r>
                        <a:rPr lang="es-MX" i="1">
                          <a:latin typeface="Cambria Math" panose="02040503050406030204" pitchFamily="18" charset="0"/>
                        </a:rPr>
                        <m:t>.          </m:t>
                      </m:r>
                      <m:r>
                        <a:rPr lang="es-ES" i="1">
                          <a:latin typeface="Cambria Math"/>
                        </a:rPr>
                        <m:t>       </m:t>
                      </m:r>
                      <m:r>
                        <a:rPr lang="es-ES"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lang="es-MX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MX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s-MX" i="1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s-MX" i="1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s-MX" i="1">
                          <a:latin typeface="Cambria Math" panose="02040503050406030204" pitchFamily="18" charset="0"/>
                        </a:rPr>
                        <m:t>𝑎</m:t>
                      </m:r>
                      <m:r>
                        <a:rPr lang="es-MX" i="1">
                          <a:latin typeface="Cambria Math" panose="02040503050406030204" pitchFamily="18" charset="0"/>
                        </a:rPr>
                        <m:t>.</m:t>
                      </m:r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11" name="CuadroTexto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9683" y="3344439"/>
                <a:ext cx="3567449" cy="612796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2" name="Rectángulo 11"/>
              <p:cNvSpPr/>
              <p:nvPr/>
            </p:nvSpPr>
            <p:spPr>
              <a:xfrm>
                <a:off x="991925" y="5671465"/>
                <a:ext cx="1456057" cy="74789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s-MX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ES" i="1">
                              <a:latin typeface="Cambria Math"/>
                            </a:rPr>
                            <m:t>−</m:t>
                          </m:r>
                          <m:r>
                            <a:rPr lang="es-MX" i="1">
                              <a:latin typeface="Cambria Math" panose="02040503050406030204" pitchFamily="18" charset="0"/>
                            </a:rPr>
                            <m:t>16</m:t>
                          </m:r>
                          <m:f>
                            <m:fPr>
                              <m:ctrlPr>
                                <a:rPr lang="es-MX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s-MX" i="1"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</m:num>
                            <m:den>
                              <m:r>
                                <a:rPr lang="es-MX" i="1">
                                  <a:latin typeface="Cambria Math" panose="02040503050406030204" pitchFamily="18" charset="0"/>
                                </a:rPr>
                                <m:t>𝑠</m:t>
                              </m:r>
                            </m:den>
                          </m:f>
                        </m:num>
                        <m:den>
                          <m:r>
                            <a:rPr lang="es-MX" i="1">
                              <a:latin typeface="Cambria Math" panose="02040503050406030204" pitchFamily="18" charset="0"/>
                            </a:rPr>
                            <m:t>𝑎</m:t>
                          </m:r>
                        </m:den>
                      </m:f>
                      <m:r>
                        <a:rPr lang="es-MX" i="1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s-MX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MX" i="1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b>
                          <m:r>
                            <a:rPr lang="es-MX" i="1">
                              <a:latin typeface="Cambria Math" panose="02040503050406030204" pitchFamily="18" charset="0"/>
                            </a:rPr>
                            <m:t>𝐷</m:t>
                          </m:r>
                        </m:sub>
                      </m:sSub>
                    </m:oMath>
                  </m:oMathPara>
                </a14:m>
                <a:endParaRPr lang="es-AR" dirty="0"/>
              </a:p>
            </p:txBody>
          </p:sp>
        </mc:Choice>
        <mc:Fallback>
          <p:sp>
            <p:nvSpPr>
              <p:cNvPr id="12" name="Rectángulo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1925" y="5671465"/>
                <a:ext cx="1456057" cy="747897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3" name="CuadroTexto 12"/>
              <p:cNvSpPr txBox="1"/>
              <p:nvPr/>
            </p:nvSpPr>
            <p:spPr>
              <a:xfrm>
                <a:off x="1150662" y="5640609"/>
                <a:ext cx="785611" cy="7478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s-MX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ES" i="1">
                              <a:latin typeface="Cambria Math"/>
                            </a:rPr>
                            <m:t>−</m:t>
                          </m:r>
                          <m:r>
                            <a:rPr lang="es-MX" i="1">
                              <a:latin typeface="Cambria Math" panose="02040503050406030204" pitchFamily="18" charset="0"/>
                            </a:rPr>
                            <m:t>16</m:t>
                          </m:r>
                          <m:f>
                            <m:fPr>
                              <m:ctrlPr>
                                <a:rPr lang="es-MX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s-MX" i="1"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</m:num>
                            <m:den>
                              <m:r>
                                <a:rPr lang="es-MX" i="1">
                                  <a:latin typeface="Cambria Math" panose="02040503050406030204" pitchFamily="18" charset="0"/>
                                </a:rPr>
                                <m:t>𝑠</m:t>
                              </m:r>
                            </m:den>
                          </m:f>
                        </m:num>
                        <m:den>
                          <m:r>
                            <a:rPr lang="es-MX" i="1">
                              <a:latin typeface="Cambria Math" panose="02040503050406030204" pitchFamily="18" charset="0"/>
                            </a:rPr>
                            <m:t>𝑎</m:t>
                          </m:r>
                        </m:den>
                      </m:f>
                    </m:oMath>
                  </m:oMathPara>
                </a14:m>
                <a:endParaRPr lang="es-AR" dirty="0"/>
              </a:p>
            </p:txBody>
          </p:sp>
        </mc:Choice>
        <mc:Fallback>
          <p:sp>
            <p:nvSpPr>
              <p:cNvPr id="13" name="CuadroTexto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50662" y="5640609"/>
                <a:ext cx="785611" cy="747897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4" name="CuadroTexto 13"/>
              <p:cNvSpPr txBox="1"/>
              <p:nvPr/>
            </p:nvSpPr>
            <p:spPr>
              <a:xfrm>
                <a:off x="1195741" y="5639960"/>
                <a:ext cx="898659" cy="7478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s-MX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ES" i="1">
                              <a:latin typeface="Cambria Math"/>
                            </a:rPr>
                            <m:t>−</m:t>
                          </m:r>
                          <m:r>
                            <a:rPr lang="es-MX" i="1">
                              <a:latin typeface="Cambria Math" panose="02040503050406030204" pitchFamily="18" charset="0"/>
                            </a:rPr>
                            <m:t>16</m:t>
                          </m:r>
                          <m:f>
                            <m:fPr>
                              <m:ctrlPr>
                                <a:rPr lang="es-MX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s-MX" i="1"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</m:num>
                            <m:den>
                              <m:r>
                                <a:rPr lang="es-MX" i="1">
                                  <a:latin typeface="Cambria Math" panose="02040503050406030204" pitchFamily="18" charset="0"/>
                                </a:rPr>
                                <m:t>𝑠</m:t>
                              </m:r>
                            </m:den>
                          </m:f>
                        </m:num>
                        <m:den>
                          <m:r>
                            <a:rPr lang="es-MX" i="1">
                              <a:latin typeface="Cambria Math" panose="02040503050406030204" pitchFamily="18" charset="0"/>
                            </a:rPr>
                            <m:t>𝑎</m:t>
                          </m:r>
                        </m:den>
                      </m:f>
                    </m:oMath>
                  </m:oMathPara>
                </a14:m>
                <a:endParaRPr lang="es-AR" dirty="0"/>
              </a:p>
            </p:txBody>
          </p:sp>
        </mc:Choice>
        <mc:Fallback>
          <p:sp>
            <p:nvSpPr>
              <p:cNvPr id="14" name="CuadroTexto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95741" y="5639960"/>
                <a:ext cx="898659" cy="747897"/>
              </a:xfrm>
              <a:prstGeom prst="rect">
                <a:avLst/>
              </a:prstGeom>
              <a:blipFill rotWithShape="0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8" name="Grupo 17"/>
          <p:cNvGrpSpPr/>
          <p:nvPr/>
        </p:nvGrpSpPr>
        <p:grpSpPr>
          <a:xfrm>
            <a:off x="7702075" y="2958706"/>
            <a:ext cx="1289122" cy="751212"/>
            <a:chOff x="9218542" y="4244638"/>
            <a:chExt cx="1079134" cy="674755"/>
          </a:xfrm>
        </p:grpSpPr>
        <p:sp>
          <p:nvSpPr>
            <p:cNvPr id="15" name="CuadroTexto 14"/>
            <p:cNvSpPr txBox="1"/>
            <p:nvPr/>
          </p:nvSpPr>
          <p:spPr>
            <a:xfrm>
              <a:off x="10027220" y="4244638"/>
              <a:ext cx="270456" cy="33174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MX" dirty="0"/>
                <a:t>2 </a:t>
              </a:r>
              <a:endParaRPr lang="es-AR" dirty="0"/>
            </a:p>
          </p:txBody>
        </p:sp>
        <p:sp>
          <p:nvSpPr>
            <p:cNvPr id="17" name="CuadroTexto 16"/>
            <p:cNvSpPr txBox="1"/>
            <p:nvPr/>
          </p:nvSpPr>
          <p:spPr>
            <a:xfrm>
              <a:off x="9218542" y="4587651"/>
              <a:ext cx="1079134" cy="33174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MX" dirty="0"/>
                <a:t>  (               )</a:t>
              </a:r>
              <a:endParaRPr lang="es-AR" dirty="0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CuadroTexto 19"/>
              <p:cNvSpPr txBox="1"/>
              <p:nvPr/>
            </p:nvSpPr>
            <p:spPr>
              <a:xfrm>
                <a:off x="4318492" y="4115243"/>
                <a:ext cx="3824640" cy="82048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MX" i="1">
                          <a:latin typeface="Cambria Math" panose="02040503050406030204" pitchFamily="18" charset="0"/>
                        </a:rPr>
                        <m:t>80</m:t>
                      </m:r>
                      <m:r>
                        <a:rPr lang="es-MX" i="1">
                          <a:latin typeface="Cambria Math" panose="02040503050406030204" pitchFamily="18" charset="0"/>
                        </a:rPr>
                        <m:t>𝑚</m:t>
                      </m:r>
                      <m:r>
                        <a:rPr lang="es-MX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s-MX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s-MX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s-ES" i="1">
                                  <a:latin typeface="Cambria Math"/>
                                </a:rPr>
                                <m:t>−</m:t>
                              </m:r>
                              <m:d>
                                <m:dPr>
                                  <m:ctrlPr>
                                    <a:rPr lang="es-MX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s-MX" i="1">
                                      <a:latin typeface="Cambria Math" panose="02040503050406030204" pitchFamily="18" charset="0"/>
                                    </a:rPr>
                                    <m:t>16</m:t>
                                  </m:r>
                                  <m:f>
                                    <m:fPr>
                                      <m:ctrlPr>
                                        <a:rPr lang="es-MX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s-MX" i="1">
                                          <a:latin typeface="Cambria Math" panose="02040503050406030204" pitchFamily="18" charset="0"/>
                                        </a:rPr>
                                        <m:t>𝑚</m:t>
                                      </m:r>
                                    </m:num>
                                    <m:den>
                                      <m:r>
                                        <a:rPr lang="es-MX" i="1">
                                          <a:latin typeface="Cambria Math" panose="02040503050406030204" pitchFamily="18" charset="0"/>
                                        </a:rPr>
                                        <m:t>𝑠</m:t>
                                      </m:r>
                                    </m:den>
                                  </m:f>
                                </m:e>
                              </m:d>
                            </m:e>
                            <m:sup>
                              <m:r>
                                <a:rPr lang="es-MX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s-MX" i="1">
                              <a:latin typeface="Cambria Math" panose="02040503050406030204" pitchFamily="18" charset="0"/>
                            </a:rPr>
                            <m:t>𝑎</m:t>
                          </m:r>
                        </m:den>
                      </m:f>
                      <m:r>
                        <a:rPr lang="es-ES" i="1"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lang="es-MX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MX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s-MX" i="1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s-MX" i="1">
                          <a:latin typeface="Cambria Math" panose="02040503050406030204" pitchFamily="18" charset="0"/>
                        </a:rPr>
                        <m:t>𝑎</m:t>
                      </m:r>
                      <m:r>
                        <a:rPr lang="es-MX" i="1">
                          <a:latin typeface="Cambria Math" panose="02040503050406030204" pitchFamily="18" charset="0"/>
                        </a:rPr>
                        <m:t>.</m:t>
                      </m:r>
                      <m:f>
                        <m:fPr>
                          <m:ctrlPr>
                            <a:rPr lang="es-MX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s-MX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s-MX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s-MX" i="1">
                                      <a:latin typeface="Cambria Math" panose="02040503050406030204" pitchFamily="18" charset="0"/>
                                    </a:rPr>
                                    <m:t>16</m:t>
                                  </m:r>
                                  <m:f>
                                    <m:fPr>
                                      <m:ctrlPr>
                                        <a:rPr lang="es-MX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s-MX" i="1">
                                          <a:latin typeface="Cambria Math" panose="02040503050406030204" pitchFamily="18" charset="0"/>
                                        </a:rPr>
                                        <m:t>𝑚</m:t>
                                      </m:r>
                                    </m:num>
                                    <m:den>
                                      <m:r>
                                        <a:rPr lang="es-MX" i="1">
                                          <a:latin typeface="Cambria Math" panose="02040503050406030204" pitchFamily="18" charset="0"/>
                                        </a:rPr>
                                        <m:t>𝑠</m:t>
                                      </m:r>
                                    </m:den>
                                  </m:f>
                                </m:e>
                              </m:d>
                            </m:e>
                            <m:sup>
                              <m:r>
                                <a:rPr lang="es-MX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sSup>
                            <m:sSupPr>
                              <m:ctrlPr>
                                <a:rPr lang="es-MX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s-MX" i="1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  <m:sup>
                              <m:r>
                                <a:rPr lang="es-MX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20" name="CuadroTexto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42492" y="4115242"/>
                <a:ext cx="3824640" cy="820481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4" name="Grupo 23"/>
          <p:cNvGrpSpPr/>
          <p:nvPr/>
        </p:nvGrpSpPr>
        <p:grpSpPr>
          <a:xfrm>
            <a:off x="6651011" y="4599467"/>
            <a:ext cx="808613" cy="160977"/>
            <a:chOff x="7683690" y="5909481"/>
            <a:chExt cx="808613" cy="160977"/>
          </a:xfrm>
        </p:grpSpPr>
        <p:cxnSp>
          <p:nvCxnSpPr>
            <p:cNvPr id="22" name="Conector recto 21"/>
            <p:cNvCxnSpPr/>
            <p:nvPr/>
          </p:nvCxnSpPr>
          <p:spPr>
            <a:xfrm flipV="1">
              <a:off x="7683690" y="5909481"/>
              <a:ext cx="245659" cy="150125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3" name="Conector recto 22"/>
            <p:cNvCxnSpPr/>
            <p:nvPr/>
          </p:nvCxnSpPr>
          <p:spPr>
            <a:xfrm>
              <a:off x="8371749" y="6019874"/>
              <a:ext cx="120554" cy="50584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CuadroTexto 25"/>
              <p:cNvSpPr txBox="1"/>
              <p:nvPr/>
            </p:nvSpPr>
            <p:spPr>
              <a:xfrm>
                <a:off x="4274241" y="5127521"/>
                <a:ext cx="3824640" cy="83734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MX" i="1">
                          <a:latin typeface="Cambria Math" panose="02040503050406030204" pitchFamily="18" charset="0"/>
                        </a:rPr>
                        <m:t>80</m:t>
                      </m:r>
                      <m:r>
                        <a:rPr lang="es-MX" i="1">
                          <a:latin typeface="Cambria Math" panose="02040503050406030204" pitchFamily="18" charset="0"/>
                        </a:rPr>
                        <m:t>𝑚</m:t>
                      </m:r>
                      <m:r>
                        <a:rPr lang="es-MX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s-MX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ES" i="1">
                              <a:latin typeface="Cambria Math"/>
                            </a:rPr>
                            <m:t>−</m:t>
                          </m:r>
                          <m:sSup>
                            <m:sSupPr>
                              <m:ctrlPr>
                                <a:rPr lang="es-MX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s-MX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s-MX" i="1">
                                      <a:latin typeface="Cambria Math" panose="02040503050406030204" pitchFamily="18" charset="0"/>
                                    </a:rPr>
                                    <m:t>16</m:t>
                                  </m:r>
                                  <m:f>
                                    <m:fPr>
                                      <m:ctrlPr>
                                        <a:rPr lang="es-MX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s-MX" i="1">
                                          <a:latin typeface="Cambria Math" panose="02040503050406030204" pitchFamily="18" charset="0"/>
                                        </a:rPr>
                                        <m:t>𝑚</m:t>
                                      </m:r>
                                    </m:num>
                                    <m:den>
                                      <m:r>
                                        <a:rPr lang="es-MX" i="1">
                                          <a:latin typeface="Cambria Math" panose="02040503050406030204" pitchFamily="18" charset="0"/>
                                        </a:rPr>
                                        <m:t>𝑠</m:t>
                                      </m:r>
                                    </m:den>
                                  </m:f>
                                </m:e>
                              </m:d>
                            </m:e>
                            <m:sup>
                              <m:r>
                                <a:rPr lang="es-MX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s-MX" i="1">
                              <a:latin typeface="Cambria Math" panose="02040503050406030204" pitchFamily="18" charset="0"/>
                            </a:rPr>
                            <m:t>𝑎</m:t>
                          </m:r>
                        </m:den>
                      </m:f>
                      <m:r>
                        <a:rPr lang="es-ES" i="1"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lang="es-MX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MX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s-MX" i="1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s-MX" i="1">
                          <a:latin typeface="Cambria Math" panose="02040503050406030204" pitchFamily="18" charset="0"/>
                        </a:rPr>
                        <m:t>.</m:t>
                      </m:r>
                      <m:f>
                        <m:fPr>
                          <m:ctrlPr>
                            <a:rPr lang="es-MX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s-MX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s-MX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s-MX" i="1">
                                      <a:latin typeface="Cambria Math" panose="02040503050406030204" pitchFamily="18" charset="0"/>
                                    </a:rPr>
                                    <m:t>16</m:t>
                                  </m:r>
                                  <m:f>
                                    <m:fPr>
                                      <m:ctrlPr>
                                        <a:rPr lang="es-MX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s-MX" i="1">
                                          <a:latin typeface="Cambria Math" panose="02040503050406030204" pitchFamily="18" charset="0"/>
                                        </a:rPr>
                                        <m:t>𝑚</m:t>
                                      </m:r>
                                    </m:num>
                                    <m:den>
                                      <m:r>
                                        <a:rPr lang="es-MX" i="1">
                                          <a:latin typeface="Cambria Math" panose="02040503050406030204" pitchFamily="18" charset="0"/>
                                        </a:rPr>
                                        <m:t>𝑠</m:t>
                                      </m:r>
                                    </m:den>
                                  </m:f>
                                </m:e>
                              </m:d>
                            </m:e>
                            <m:sup>
                              <m:r>
                                <a:rPr lang="es-MX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s-MX" i="1">
                              <a:latin typeface="Cambria Math" panose="02040503050406030204" pitchFamily="18" charset="0"/>
                            </a:rPr>
                            <m:t>𝑎</m:t>
                          </m:r>
                        </m:den>
                      </m:f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26" name="CuadroTexto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98241" y="5127520"/>
                <a:ext cx="3824640" cy="837345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CuadroTexto 26"/>
              <p:cNvSpPr txBox="1"/>
              <p:nvPr/>
            </p:nvSpPr>
            <p:spPr>
              <a:xfrm>
                <a:off x="4274242" y="5900638"/>
                <a:ext cx="2786201" cy="83734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MX" i="1">
                          <a:latin typeface="Cambria Math" panose="02040503050406030204" pitchFamily="18" charset="0"/>
                        </a:rPr>
                        <m:t>80</m:t>
                      </m:r>
                      <m:r>
                        <a:rPr lang="es-MX" i="1">
                          <a:latin typeface="Cambria Math" panose="02040503050406030204" pitchFamily="18" charset="0"/>
                        </a:rPr>
                        <m:t>𝑚</m:t>
                      </m:r>
                      <m:r>
                        <a:rPr lang="es-MX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s-MX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MX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s-MX" i="1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s-MX" i="1">
                          <a:latin typeface="Cambria Math" panose="02040503050406030204" pitchFamily="18" charset="0"/>
                        </a:rPr>
                        <m:t>.</m:t>
                      </m:r>
                      <m:f>
                        <m:fPr>
                          <m:ctrlPr>
                            <a:rPr lang="es-MX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s-MX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s-MX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s-MX" i="1">
                                      <a:latin typeface="Cambria Math" panose="02040503050406030204" pitchFamily="18" charset="0"/>
                                    </a:rPr>
                                    <m:t>16</m:t>
                                  </m:r>
                                  <m:f>
                                    <m:fPr>
                                      <m:ctrlPr>
                                        <a:rPr lang="es-MX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s-MX" i="1">
                                          <a:latin typeface="Cambria Math" panose="02040503050406030204" pitchFamily="18" charset="0"/>
                                        </a:rPr>
                                        <m:t>𝑚</m:t>
                                      </m:r>
                                    </m:num>
                                    <m:den>
                                      <m:r>
                                        <a:rPr lang="es-MX" i="1">
                                          <a:latin typeface="Cambria Math" panose="02040503050406030204" pitchFamily="18" charset="0"/>
                                        </a:rPr>
                                        <m:t>𝑠</m:t>
                                      </m:r>
                                    </m:den>
                                  </m:f>
                                </m:e>
                              </m:d>
                            </m:e>
                            <m:sup>
                              <m:r>
                                <a:rPr lang="es-MX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s-MX" i="1">
                              <a:latin typeface="Cambria Math" panose="02040503050406030204" pitchFamily="18" charset="0"/>
                            </a:rPr>
                            <m:t>𝑎</m:t>
                          </m:r>
                        </m:den>
                      </m:f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27" name="CuadroTexto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98241" y="5900637"/>
                <a:ext cx="2786201" cy="837345"/>
              </a:xfrm>
              <a:prstGeom prst="rect">
                <a:avLst/>
              </a:prstGeom>
              <a:blipFill rotWithShape="0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8" name="CuadroTexto 27"/>
          <p:cNvSpPr txBox="1"/>
          <p:nvPr/>
        </p:nvSpPr>
        <p:spPr>
          <a:xfrm>
            <a:off x="7702075" y="5919916"/>
            <a:ext cx="17603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/>
              <a:t>Y despejan  </a:t>
            </a:r>
            <a:r>
              <a:rPr lang="es-MX" dirty="0"/>
              <a:t>la aceleración.</a:t>
            </a:r>
            <a:endParaRPr lang="es-A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4950" y="1"/>
            <a:ext cx="5755862" cy="22284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7" name="6 Conector recto de flecha"/>
          <p:cNvCxnSpPr/>
          <p:nvPr/>
        </p:nvCxnSpPr>
        <p:spPr>
          <a:xfrm flipV="1">
            <a:off x="624275" y="3018987"/>
            <a:ext cx="3094182" cy="923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8" name="7 CuadroTexto"/>
              <p:cNvSpPr txBox="1"/>
              <p:nvPr/>
            </p:nvSpPr>
            <p:spPr>
              <a:xfrm>
                <a:off x="3907802" y="2849878"/>
                <a:ext cx="41069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ES" i="1">
                          <a:latin typeface="Cambria Math"/>
                        </a:rPr>
                        <m:t>+</m:t>
                      </m:r>
                    </m:oMath>
                  </m:oMathPara>
                </a14:m>
                <a:endParaRPr lang="es-AR" dirty="0"/>
              </a:p>
            </p:txBody>
          </p:sp>
        </mc:Choice>
        <mc:Fallback>
          <p:sp>
            <p:nvSpPr>
              <p:cNvPr id="8" name="7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07802" y="2849878"/>
                <a:ext cx="410690" cy="369332"/>
              </a:xfrm>
              <a:prstGeom prst="rect">
                <a:avLst/>
              </a:prstGeom>
              <a:blipFill rotWithShape="0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" name="8 Rectángulo"/>
              <p:cNvSpPr/>
              <p:nvPr/>
            </p:nvSpPr>
            <p:spPr>
              <a:xfrm>
                <a:off x="324978" y="2381833"/>
                <a:ext cx="730456" cy="56675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MX" i="1">
                          <a:latin typeface="Cambria Math" panose="02040503050406030204" pitchFamily="18" charset="0"/>
                        </a:rPr>
                        <m:t>16</m:t>
                      </m:r>
                      <m:f>
                        <m:fPr>
                          <m:ctrlPr>
                            <a:rPr lang="es-MX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MX" i="1">
                              <a:latin typeface="Cambria Math" panose="02040503050406030204" pitchFamily="18" charset="0"/>
                            </a:rPr>
                            <m:t>𝑚</m:t>
                          </m:r>
                        </m:num>
                        <m:den>
                          <m:r>
                            <a:rPr lang="es-MX" i="1">
                              <a:latin typeface="Cambria Math" panose="02040503050406030204" pitchFamily="18" charset="0"/>
                            </a:rPr>
                            <m:t>𝑠</m:t>
                          </m:r>
                        </m:den>
                      </m:f>
                    </m:oMath>
                  </m:oMathPara>
                </a14:m>
                <a:endParaRPr lang="es-AR" dirty="0"/>
              </a:p>
            </p:txBody>
          </p:sp>
        </mc:Choice>
        <mc:Fallback>
          <p:sp>
            <p:nvSpPr>
              <p:cNvPr id="9" name="8 Rectángulo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4978" y="2381833"/>
                <a:ext cx="730456" cy="566758"/>
              </a:xfrm>
              <a:prstGeom prst="rect">
                <a:avLst/>
              </a:prstGeom>
              <a:blipFill rotWithShape="0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6" name="15 Rectángulo"/>
              <p:cNvSpPr/>
              <p:nvPr/>
            </p:nvSpPr>
            <p:spPr>
              <a:xfrm>
                <a:off x="3246042" y="2381833"/>
                <a:ext cx="602216" cy="56675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MX" i="1">
                          <a:latin typeface="Cambria Math" panose="02040503050406030204" pitchFamily="18" charset="0"/>
                        </a:rPr>
                        <m:t>0</m:t>
                      </m:r>
                      <m:f>
                        <m:fPr>
                          <m:ctrlPr>
                            <a:rPr lang="es-MX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MX" i="1">
                              <a:latin typeface="Cambria Math" panose="02040503050406030204" pitchFamily="18" charset="0"/>
                            </a:rPr>
                            <m:t>𝑚</m:t>
                          </m:r>
                        </m:num>
                        <m:den>
                          <m:r>
                            <a:rPr lang="es-MX" i="1">
                              <a:latin typeface="Cambria Math" panose="02040503050406030204" pitchFamily="18" charset="0"/>
                            </a:rPr>
                            <m:t>𝑠</m:t>
                          </m:r>
                        </m:den>
                      </m:f>
                    </m:oMath>
                  </m:oMathPara>
                </a14:m>
                <a:endParaRPr lang="es-AR" dirty="0"/>
              </a:p>
            </p:txBody>
          </p:sp>
        </mc:Choice>
        <mc:Fallback>
          <p:sp>
            <p:nvSpPr>
              <p:cNvPr id="16" name="15 Rectángulo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46042" y="2381833"/>
                <a:ext cx="602216" cy="566758"/>
              </a:xfrm>
              <a:prstGeom prst="rect">
                <a:avLst/>
              </a:prstGeom>
              <a:blipFill rotWithShape="0"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18304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6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997 -0.00879 L 0.55868 -0.35625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927" y="-1738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6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-1.85185E-6 L 0.73004 -0.35625 " pathEditMode="relative" rAng="0" ptsTypes="AA">
                                      <p:cBhvr>
                                        <p:cTn id="38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6493" y="-17824"/>
                                    </p:animMotion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10" grpId="0"/>
      <p:bldP spid="11" grpId="0"/>
      <p:bldP spid="12" grpId="0"/>
      <p:bldP spid="13" grpId="0"/>
      <p:bldP spid="13" grpId="1"/>
      <p:bldP spid="14" grpId="0"/>
      <p:bldP spid="14" grpId="1"/>
      <p:bldP spid="20" grpId="0"/>
      <p:bldP spid="26" grpId="0"/>
      <p:bldP spid="27" grpId="0"/>
      <p:bldP spid="2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1 CuadroTexto"/>
              <p:cNvSpPr txBox="1"/>
              <p:nvPr/>
            </p:nvSpPr>
            <p:spPr>
              <a:xfrm>
                <a:off x="1031436" y="1072483"/>
                <a:ext cx="142026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ES" i="1">
                              <a:latin typeface="Cambria Math"/>
                            </a:rPr>
                            <m:t>𝐹</m:t>
                          </m:r>
                        </m:e>
                        <m:sub>
                          <m:r>
                            <a:rPr lang="es-ES" i="1">
                              <a:latin typeface="Cambria Math"/>
                            </a:rPr>
                            <m:t>𝑅𝐷</m:t>
                          </m:r>
                        </m:sub>
                      </m:sSub>
                      <m:r>
                        <a:rPr lang="es-ES" i="1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s-E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ES" i="1">
                              <a:latin typeface="Cambria Math"/>
                              <a:ea typeface="Cambria Math"/>
                            </a:rPr>
                            <m:t>𝜇</m:t>
                          </m:r>
                        </m:e>
                        <m:sub>
                          <m:r>
                            <a:rPr lang="es-ES" i="1">
                              <a:latin typeface="Cambria Math"/>
                            </a:rPr>
                            <m:t>𝐷</m:t>
                          </m:r>
                        </m:sub>
                      </m:sSub>
                      <m:r>
                        <a:rPr lang="es-ES" i="1">
                          <a:latin typeface="Cambria Math"/>
                        </a:rPr>
                        <m:t>. </m:t>
                      </m:r>
                      <m:r>
                        <a:rPr lang="es-ES" i="1">
                          <a:latin typeface="Cambria Math"/>
                        </a:rPr>
                        <m:t>𝑁</m:t>
                      </m:r>
                    </m:oMath>
                  </m:oMathPara>
                </a14:m>
                <a:endParaRPr lang="es-AR" dirty="0"/>
              </a:p>
            </p:txBody>
          </p:sp>
        </mc:Choice>
        <mc:Fallback>
          <p:sp>
            <p:nvSpPr>
              <p:cNvPr id="2" name="1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31436" y="1072483"/>
                <a:ext cx="1420261" cy="369332"/>
              </a:xfrm>
              <a:prstGeom prst="rect">
                <a:avLst/>
              </a:prstGeom>
              <a:blipFill rotWithShape="0">
                <a:blip r:embed="rId2"/>
                <a:stretch>
                  <a:fillRect b="-3279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" name="2 CuadroTexto"/>
              <p:cNvSpPr txBox="1"/>
              <p:nvPr/>
            </p:nvSpPr>
            <p:spPr>
              <a:xfrm>
                <a:off x="1183835" y="1788409"/>
                <a:ext cx="131760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ES" i="1">
                              <a:latin typeface="Cambria Math"/>
                            </a:rPr>
                            <m:t>𝐹</m:t>
                          </m:r>
                        </m:e>
                        <m:sub>
                          <m:r>
                            <a:rPr lang="es-ES" i="1">
                              <a:latin typeface="Cambria Math"/>
                            </a:rPr>
                            <m:t>𝑅𝐷</m:t>
                          </m:r>
                        </m:sub>
                      </m:sSub>
                      <m:r>
                        <a:rPr lang="es-ES" i="1">
                          <a:latin typeface="Cambria Math"/>
                        </a:rPr>
                        <m:t>=</m:t>
                      </m:r>
                      <m:r>
                        <a:rPr lang="es-ES" i="1">
                          <a:latin typeface="Cambria Math"/>
                        </a:rPr>
                        <m:t>𝑚</m:t>
                      </m:r>
                      <m:r>
                        <a:rPr lang="es-ES" i="1">
                          <a:latin typeface="Cambria Math"/>
                        </a:rPr>
                        <m:t>. </m:t>
                      </m:r>
                      <m:r>
                        <a:rPr lang="es-ES" i="1">
                          <a:latin typeface="Cambria Math"/>
                        </a:rPr>
                        <m:t>𝑎</m:t>
                      </m:r>
                    </m:oMath>
                  </m:oMathPara>
                </a14:m>
                <a:endParaRPr lang="es-AR" dirty="0"/>
              </a:p>
            </p:txBody>
          </p:sp>
        </mc:Choice>
        <mc:Fallback>
          <p:sp>
            <p:nvSpPr>
              <p:cNvPr id="3" name="2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83835" y="1788409"/>
                <a:ext cx="1317605" cy="369332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4 Conector recto"/>
          <p:cNvCxnSpPr/>
          <p:nvPr/>
        </p:nvCxnSpPr>
        <p:spPr>
          <a:xfrm>
            <a:off x="3568995" y="1403498"/>
            <a:ext cx="40297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" name="10 Grupo"/>
          <p:cNvGrpSpPr/>
          <p:nvPr/>
        </p:nvGrpSpPr>
        <p:grpSpPr>
          <a:xfrm>
            <a:off x="2971140" y="703151"/>
            <a:ext cx="1746173" cy="679081"/>
            <a:chOff x="4495139" y="703150"/>
            <a:chExt cx="1746173" cy="679081"/>
          </a:xfrm>
        </p:grpSpPr>
        <p:sp>
          <p:nvSpPr>
            <p:cNvPr id="6" name="5 Rectángulo"/>
            <p:cNvSpPr/>
            <p:nvPr/>
          </p:nvSpPr>
          <p:spPr>
            <a:xfrm>
              <a:off x="5337544" y="1072482"/>
              <a:ext cx="903768" cy="309749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cxnSp>
          <p:nvCxnSpPr>
            <p:cNvPr id="9" name="8 Conector recto de flecha"/>
            <p:cNvCxnSpPr>
              <a:stCxn id="6" idx="1"/>
            </p:cNvCxnSpPr>
            <p:nvPr/>
          </p:nvCxnSpPr>
          <p:spPr>
            <a:xfrm flipH="1" flipV="1">
              <a:off x="4582633" y="1227356"/>
              <a:ext cx="754911" cy="1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" name="9 CuadroTexto"/>
                <p:cNvSpPr txBox="1"/>
                <p:nvPr/>
              </p:nvSpPr>
              <p:spPr>
                <a:xfrm>
                  <a:off x="4495139" y="703150"/>
                  <a:ext cx="597856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s-AR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s-ES" i="1">
                                <a:latin typeface="Cambria Math"/>
                              </a:rPr>
                              <m:t>𝐹</m:t>
                            </m:r>
                          </m:e>
                          <m:sub>
                            <m:r>
                              <a:rPr lang="es-ES" i="1">
                                <a:latin typeface="Cambria Math"/>
                              </a:rPr>
                              <m:t>𝑅𝐷</m:t>
                            </m:r>
                          </m:sub>
                        </m:sSub>
                      </m:oMath>
                    </m:oMathPara>
                  </a14:m>
                  <a:endParaRPr lang="es-AR" dirty="0"/>
                </a:p>
              </p:txBody>
            </p:sp>
          </mc:Choice>
          <mc:Fallback xmlns="">
            <p:sp>
              <p:nvSpPr>
                <p:cNvPr id="10" name="9 CuadroTexto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495139" y="703150"/>
                  <a:ext cx="597856" cy="369332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s-A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5" name="14 Grupo"/>
          <p:cNvGrpSpPr/>
          <p:nvPr/>
        </p:nvGrpSpPr>
        <p:grpSpPr>
          <a:xfrm>
            <a:off x="4581747" y="118361"/>
            <a:ext cx="1446999" cy="544769"/>
            <a:chOff x="5640572" y="2796363"/>
            <a:chExt cx="1446999" cy="544769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" name="11 CuadroTexto"/>
                <p:cNvSpPr txBox="1"/>
                <p:nvPr/>
              </p:nvSpPr>
              <p:spPr>
                <a:xfrm>
                  <a:off x="5640572" y="2971800"/>
                  <a:ext cx="1446999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s-ES" i="1">
                            <a:latin typeface="Cambria Math"/>
                          </a:rPr>
                          <m:t>𝑎𝑐𝑒𝑙𝑒𝑟𝑎𝑐𝑖</m:t>
                        </m:r>
                        <m:r>
                          <a:rPr lang="es-ES" i="1">
                            <a:latin typeface="Cambria Math"/>
                          </a:rPr>
                          <m:t>ó</m:t>
                        </m:r>
                        <m:r>
                          <a:rPr lang="es-ES" i="1">
                            <a:latin typeface="Cambria Math"/>
                          </a:rPr>
                          <m:t>𝑛</m:t>
                        </m:r>
                      </m:oMath>
                    </m:oMathPara>
                  </a14:m>
                  <a:endParaRPr lang="es-AR" dirty="0"/>
                </a:p>
              </p:txBody>
            </p:sp>
          </mc:Choice>
          <mc:Fallback xmlns="">
            <p:sp>
              <p:nvSpPr>
                <p:cNvPr id="12" name="11 CuadroTexto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640572" y="2971800"/>
                  <a:ext cx="1446999" cy="369332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s-AR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4" name="13 Conector recto de flecha"/>
            <p:cNvCxnSpPr/>
            <p:nvPr/>
          </p:nvCxnSpPr>
          <p:spPr>
            <a:xfrm flipH="1">
              <a:off x="5640572" y="2796363"/>
              <a:ext cx="930349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16" name="15 CuadroTexto"/>
              <p:cNvSpPr txBox="1"/>
              <p:nvPr/>
            </p:nvSpPr>
            <p:spPr>
              <a:xfrm>
                <a:off x="808002" y="2708124"/>
                <a:ext cx="186712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E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ES" i="1">
                              <a:latin typeface="Cambria Math"/>
                              <a:ea typeface="Cambria Math"/>
                            </a:rPr>
                            <m:t>𝜇</m:t>
                          </m:r>
                        </m:e>
                        <m:sub>
                          <m:r>
                            <a:rPr lang="es-ES" i="1">
                              <a:latin typeface="Cambria Math"/>
                            </a:rPr>
                            <m:t>𝐷</m:t>
                          </m:r>
                        </m:sub>
                      </m:sSub>
                      <m:r>
                        <a:rPr lang="es-ES" i="1">
                          <a:latin typeface="Cambria Math"/>
                        </a:rPr>
                        <m:t>. </m:t>
                      </m:r>
                      <m:r>
                        <a:rPr lang="es-ES" i="1">
                          <a:latin typeface="Cambria Math"/>
                        </a:rPr>
                        <m:t>𝑁</m:t>
                      </m:r>
                      <m:r>
                        <a:rPr lang="es-ES" i="1">
                          <a:latin typeface="Cambria Math"/>
                        </a:rPr>
                        <m:t>=</m:t>
                      </m:r>
                      <m:r>
                        <a:rPr lang="es-ES" i="1">
                          <a:latin typeface="Cambria Math"/>
                        </a:rPr>
                        <m:t>𝑚</m:t>
                      </m:r>
                      <m:r>
                        <a:rPr lang="es-ES" i="1">
                          <a:latin typeface="Cambria Math"/>
                        </a:rPr>
                        <m:t>. </m:t>
                      </m:r>
                      <m:r>
                        <a:rPr lang="es-ES" i="1">
                          <a:latin typeface="Cambria Math"/>
                        </a:rPr>
                        <m:t>𝑎</m:t>
                      </m:r>
                    </m:oMath>
                  </m:oMathPara>
                </a14:m>
                <a:endParaRPr lang="es-AR" dirty="0"/>
              </a:p>
            </p:txBody>
          </p:sp>
        </mc:Choice>
        <mc:Fallback>
          <p:sp>
            <p:nvSpPr>
              <p:cNvPr id="16" name="15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8002" y="2708124"/>
                <a:ext cx="1867127" cy="369332"/>
              </a:xfrm>
              <a:prstGeom prst="rect">
                <a:avLst/>
              </a:prstGeom>
              <a:blipFill rotWithShape="0">
                <a:blip r:embed="rId6"/>
                <a:stretch>
                  <a:fillRect b="-3279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7" name="16 CuadroTexto"/>
              <p:cNvSpPr txBox="1"/>
              <p:nvPr/>
            </p:nvSpPr>
            <p:spPr>
              <a:xfrm>
                <a:off x="895496" y="3434682"/>
                <a:ext cx="186712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E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ES" i="1">
                              <a:latin typeface="Cambria Math"/>
                              <a:ea typeface="Cambria Math"/>
                            </a:rPr>
                            <m:t>𝜇</m:t>
                          </m:r>
                        </m:e>
                        <m:sub>
                          <m:r>
                            <a:rPr lang="es-ES" i="1">
                              <a:latin typeface="Cambria Math"/>
                            </a:rPr>
                            <m:t>𝐷</m:t>
                          </m:r>
                        </m:sub>
                      </m:sSub>
                      <m:r>
                        <a:rPr lang="es-ES" i="1">
                          <a:latin typeface="Cambria Math"/>
                        </a:rPr>
                        <m:t>. </m:t>
                      </m:r>
                      <m:r>
                        <a:rPr lang="es-ES" i="1">
                          <a:latin typeface="Cambria Math"/>
                        </a:rPr>
                        <m:t>𝑃</m:t>
                      </m:r>
                      <m:r>
                        <a:rPr lang="es-ES" i="1">
                          <a:latin typeface="Cambria Math"/>
                        </a:rPr>
                        <m:t>=</m:t>
                      </m:r>
                      <m:r>
                        <a:rPr lang="es-ES" i="1">
                          <a:latin typeface="Cambria Math"/>
                        </a:rPr>
                        <m:t>𝑚</m:t>
                      </m:r>
                      <m:r>
                        <a:rPr lang="es-ES" i="1">
                          <a:latin typeface="Cambria Math"/>
                        </a:rPr>
                        <m:t>. </m:t>
                      </m:r>
                      <m:r>
                        <a:rPr lang="es-ES" i="1">
                          <a:latin typeface="Cambria Math"/>
                        </a:rPr>
                        <m:t>𝑎</m:t>
                      </m:r>
                    </m:oMath>
                  </m:oMathPara>
                </a14:m>
                <a:endParaRPr lang="es-AR" dirty="0"/>
              </a:p>
            </p:txBody>
          </p:sp>
        </mc:Choice>
        <mc:Fallback>
          <p:sp>
            <p:nvSpPr>
              <p:cNvPr id="17" name="16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5496" y="3434682"/>
                <a:ext cx="1867127" cy="369332"/>
              </a:xfrm>
              <a:prstGeom prst="rect">
                <a:avLst/>
              </a:prstGeom>
              <a:blipFill rotWithShape="0">
                <a:blip r:embed="rId7"/>
                <a:stretch>
                  <a:fillRect b="-3279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8" name="17 CuadroTexto"/>
              <p:cNvSpPr txBox="1"/>
              <p:nvPr/>
            </p:nvSpPr>
            <p:spPr>
              <a:xfrm>
                <a:off x="772575" y="4267566"/>
                <a:ext cx="186712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E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ES" i="1">
                              <a:latin typeface="Cambria Math"/>
                              <a:ea typeface="Cambria Math"/>
                            </a:rPr>
                            <m:t>𝜇</m:t>
                          </m:r>
                        </m:e>
                        <m:sub>
                          <m:r>
                            <a:rPr lang="es-ES" i="1">
                              <a:latin typeface="Cambria Math"/>
                            </a:rPr>
                            <m:t>𝐷</m:t>
                          </m:r>
                        </m:sub>
                      </m:sSub>
                      <m:r>
                        <a:rPr lang="es-ES" i="1">
                          <a:latin typeface="Cambria Math"/>
                        </a:rPr>
                        <m:t>. </m:t>
                      </m:r>
                      <m:r>
                        <a:rPr lang="es-ES" i="1">
                          <a:latin typeface="Cambria Math"/>
                        </a:rPr>
                        <m:t>𝑚</m:t>
                      </m:r>
                      <m:r>
                        <a:rPr lang="es-ES" i="1">
                          <a:latin typeface="Cambria Math"/>
                        </a:rPr>
                        <m:t>.</m:t>
                      </m:r>
                      <m:r>
                        <a:rPr lang="es-ES" i="1">
                          <a:latin typeface="Cambria Math"/>
                        </a:rPr>
                        <m:t>𝑔</m:t>
                      </m:r>
                      <m:r>
                        <a:rPr lang="es-ES" i="1">
                          <a:latin typeface="Cambria Math"/>
                        </a:rPr>
                        <m:t>=</m:t>
                      </m:r>
                      <m:r>
                        <a:rPr lang="es-ES" i="1">
                          <a:latin typeface="Cambria Math"/>
                        </a:rPr>
                        <m:t>𝑚</m:t>
                      </m:r>
                      <m:r>
                        <a:rPr lang="es-ES" i="1">
                          <a:latin typeface="Cambria Math"/>
                        </a:rPr>
                        <m:t>. </m:t>
                      </m:r>
                      <m:r>
                        <a:rPr lang="es-ES" i="1">
                          <a:latin typeface="Cambria Math"/>
                        </a:rPr>
                        <m:t>𝑎</m:t>
                      </m:r>
                    </m:oMath>
                  </m:oMathPara>
                </a14:m>
                <a:endParaRPr lang="es-AR" dirty="0"/>
              </a:p>
            </p:txBody>
          </p:sp>
        </mc:Choice>
        <mc:Fallback>
          <p:sp>
            <p:nvSpPr>
              <p:cNvPr id="18" name="17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2575" y="4267566"/>
                <a:ext cx="1867127" cy="369332"/>
              </a:xfrm>
              <a:prstGeom prst="rect">
                <a:avLst/>
              </a:prstGeom>
              <a:blipFill rotWithShape="0">
                <a:blip r:embed="rId8"/>
                <a:stretch>
                  <a:fillRect b="-6557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18 CuadroTexto"/>
          <p:cNvSpPr txBox="1"/>
          <p:nvPr/>
        </p:nvSpPr>
        <p:spPr>
          <a:xfrm>
            <a:off x="3436088" y="2942710"/>
            <a:ext cx="20664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/>
              <a:t>En ese ejercicio N=P</a:t>
            </a:r>
            <a:endParaRPr lang="es-AR" dirty="0"/>
          </a:p>
        </p:txBody>
      </p:sp>
      <p:grpSp>
        <p:nvGrpSpPr>
          <p:cNvPr id="23" name="22 Grupo"/>
          <p:cNvGrpSpPr/>
          <p:nvPr/>
        </p:nvGrpSpPr>
        <p:grpSpPr>
          <a:xfrm>
            <a:off x="1313551" y="4356908"/>
            <a:ext cx="997827" cy="264779"/>
            <a:chOff x="6241312" y="4922874"/>
            <a:chExt cx="997827" cy="264779"/>
          </a:xfrm>
        </p:grpSpPr>
        <p:cxnSp>
          <p:nvCxnSpPr>
            <p:cNvPr id="21" name="20 Conector recto"/>
            <p:cNvCxnSpPr/>
            <p:nvPr/>
          </p:nvCxnSpPr>
          <p:spPr>
            <a:xfrm flipV="1">
              <a:off x="6241312" y="4922874"/>
              <a:ext cx="212651" cy="255182"/>
            </a:xfrm>
            <a:prstGeom prst="line">
              <a:avLst/>
            </a:prstGeom>
            <a:ln w="158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21 Conector recto"/>
            <p:cNvCxnSpPr/>
            <p:nvPr/>
          </p:nvCxnSpPr>
          <p:spPr>
            <a:xfrm flipV="1">
              <a:off x="7026488" y="4932471"/>
              <a:ext cx="212651" cy="255182"/>
            </a:xfrm>
            <a:prstGeom prst="line">
              <a:avLst/>
            </a:prstGeom>
            <a:ln w="158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25" name="24 CuadroTexto"/>
              <p:cNvSpPr txBox="1"/>
              <p:nvPr/>
            </p:nvSpPr>
            <p:spPr>
              <a:xfrm>
                <a:off x="989901" y="4972859"/>
                <a:ext cx="143247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E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ES" i="1">
                              <a:latin typeface="Cambria Math"/>
                              <a:ea typeface="Cambria Math"/>
                            </a:rPr>
                            <m:t>𝜇</m:t>
                          </m:r>
                        </m:e>
                        <m:sub>
                          <m:r>
                            <a:rPr lang="es-ES" i="1">
                              <a:latin typeface="Cambria Math"/>
                            </a:rPr>
                            <m:t>𝐷</m:t>
                          </m:r>
                        </m:sub>
                      </m:sSub>
                      <m:r>
                        <a:rPr lang="es-ES" i="1">
                          <a:latin typeface="Cambria Math"/>
                        </a:rPr>
                        <m:t>.</m:t>
                      </m:r>
                      <m:r>
                        <a:rPr lang="es-ES" i="1">
                          <a:latin typeface="Cambria Math"/>
                        </a:rPr>
                        <m:t>𝑔</m:t>
                      </m:r>
                      <m:r>
                        <a:rPr lang="es-ES" i="1">
                          <a:latin typeface="Cambria Math"/>
                        </a:rPr>
                        <m:t>= </m:t>
                      </m:r>
                      <m:r>
                        <a:rPr lang="es-ES" i="1">
                          <a:latin typeface="Cambria Math"/>
                        </a:rPr>
                        <m:t>𝑎</m:t>
                      </m:r>
                    </m:oMath>
                  </m:oMathPara>
                </a14:m>
                <a:endParaRPr lang="es-AR" dirty="0"/>
              </a:p>
            </p:txBody>
          </p:sp>
        </mc:Choice>
        <mc:Fallback>
          <p:sp>
            <p:nvSpPr>
              <p:cNvPr id="25" name="24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9901" y="4972859"/>
                <a:ext cx="1432477" cy="369332"/>
              </a:xfrm>
              <a:prstGeom prst="rect">
                <a:avLst/>
              </a:prstGeom>
              <a:blipFill rotWithShape="0">
                <a:blip r:embed="rId9"/>
                <a:stretch>
                  <a:fillRect b="-6667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6" name="25 CuadroTexto"/>
              <p:cNvSpPr txBox="1"/>
              <p:nvPr/>
            </p:nvSpPr>
            <p:spPr>
              <a:xfrm>
                <a:off x="989901" y="5678153"/>
                <a:ext cx="1432477" cy="615297"/>
              </a:xfrm>
              <a:prstGeom prst="rect">
                <a:avLst/>
              </a:prstGeom>
              <a:noFill/>
              <a:ln>
                <a:solidFill>
                  <a:srgbClr val="FF0000"/>
                </a:solidFill>
              </a:ln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E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ES" i="1">
                              <a:latin typeface="Cambria Math"/>
                              <a:ea typeface="Cambria Math"/>
                            </a:rPr>
                            <m:t>𝜇</m:t>
                          </m:r>
                        </m:e>
                        <m:sub>
                          <m:r>
                            <a:rPr lang="es-ES" i="1">
                              <a:latin typeface="Cambria Math"/>
                            </a:rPr>
                            <m:t>𝐷</m:t>
                          </m:r>
                        </m:sub>
                      </m:sSub>
                      <m:r>
                        <a:rPr lang="es-ES" i="1">
                          <a:latin typeface="Cambria Math"/>
                        </a:rPr>
                        <m:t>= </m:t>
                      </m:r>
                      <m:f>
                        <m:fPr>
                          <m:ctrlPr>
                            <a:rPr lang="es-E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ES" i="1">
                              <a:latin typeface="Cambria Math"/>
                            </a:rPr>
                            <m:t>𝑎</m:t>
                          </m:r>
                        </m:num>
                        <m:den>
                          <m:r>
                            <a:rPr lang="es-ES" i="1">
                              <a:latin typeface="Cambria Math"/>
                            </a:rPr>
                            <m:t>𝑔</m:t>
                          </m:r>
                        </m:den>
                      </m:f>
                    </m:oMath>
                  </m:oMathPara>
                </a14:m>
                <a:endParaRPr lang="es-AR" dirty="0"/>
              </a:p>
            </p:txBody>
          </p:sp>
        </mc:Choice>
        <mc:Fallback>
          <p:sp>
            <p:nvSpPr>
              <p:cNvPr id="26" name="25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9901" y="5678153"/>
                <a:ext cx="1432477" cy="615297"/>
              </a:xfrm>
              <a:prstGeom prst="rect">
                <a:avLst/>
              </a:prstGeom>
              <a:blipFill rotWithShape="0">
                <a:blip r:embed="rId10"/>
                <a:stretch>
                  <a:fillRect/>
                </a:stretch>
              </a:blipFill>
              <a:ln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895968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25 0 E" pathEditMode="relative" ptsTypes="">
                                      <p:cBhvr>
                                        <p:cTn id="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16" grpId="0"/>
      <p:bldP spid="17" grpId="0"/>
      <p:bldP spid="18" grpId="0"/>
      <p:bldP spid="19" grpId="0"/>
      <p:bldP spid="25" grpId="0"/>
      <p:bldP spid="26" grpId="0" animBg="1"/>
    </p:bldLst>
  </p:timing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54</TotalTime>
  <Words>42</Words>
  <Application>Microsoft Office PowerPoint</Application>
  <PresentationFormat>Presentación en pantalla (4:3)</PresentationFormat>
  <Paragraphs>26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Cambria Math</vt:lpstr>
      <vt:lpstr>Tema de Office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User</dc:creator>
  <cp:lastModifiedBy>User</cp:lastModifiedBy>
  <cp:revision>12</cp:revision>
  <dcterms:created xsi:type="dcterms:W3CDTF">2021-10-06T01:13:11Z</dcterms:created>
  <dcterms:modified xsi:type="dcterms:W3CDTF">2024-05-13T20:40:34Z</dcterms:modified>
</cp:coreProperties>
</file>