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23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850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914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045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495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533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904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989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820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087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751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3B4B9-4561-4B94-BB64-AB893BF63BFE}" type="datetimeFigureOut">
              <a:rPr lang="es-AR" smtClean="0"/>
              <a:t>3/11/2023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236AD-F797-4618-8F06-C4BB8374D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053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0262"/>
            <a:ext cx="4848605" cy="64908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350" y="130262"/>
            <a:ext cx="3310476" cy="477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90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399245" y="991672"/>
                <a:ext cx="909608" cy="632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45" y="991672"/>
                <a:ext cx="909608" cy="63254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337724" y="1903925"/>
                <a:ext cx="934551" cy="632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AR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24" y="1903925"/>
                <a:ext cx="934551" cy="63248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337724" y="2737806"/>
                <a:ext cx="2181623" cy="1033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0,0193</m:t>
                          </m:r>
                          <m:f>
                            <m:f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24" y="2737806"/>
                <a:ext cx="2181623" cy="10332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292071" y="4211653"/>
                <a:ext cx="1960408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=51,81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071" y="4211653"/>
                <a:ext cx="1960408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3086" r="-617" b="-6452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/>
          <p:cNvSpPr txBox="1"/>
          <p:nvPr/>
        </p:nvSpPr>
        <p:spPr>
          <a:xfrm>
            <a:off x="748411" y="125497"/>
            <a:ext cx="10533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a) ¿Cuál debería ser el volumen desplazado por una auténtica corona de oro puro? </a:t>
            </a:r>
            <a:endParaRPr lang="es-AR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3460651" y="922935"/>
                <a:ext cx="2334422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=19300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651" y="922935"/>
                <a:ext cx="2334422" cy="70128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3362177" y="1834996"/>
                <a:ext cx="2957926" cy="7014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=19300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2177" y="1834996"/>
                <a:ext cx="2957926" cy="7014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3422157" y="2747185"/>
                <a:ext cx="2714782" cy="7014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𝜹</m:t>
                          </m:r>
                        </m:e>
                        <m:sub>
                          <m:r>
                            <a:rPr lang="es-MX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𝒐𝒓𝒐</m:t>
                          </m:r>
                        </m:sub>
                      </m:sSub>
                      <m:r>
                        <a:rPr lang="es-MX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𝟎𝟏𝟗𝟑</m:t>
                      </m:r>
                      <m:f>
                        <m:fPr>
                          <m:ctrlPr>
                            <a:rPr lang="es-MX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𝒌𝒈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𝒄𝒎</m:t>
                              </m:r>
                            </m:e>
                            <m:sup>
                              <m:r>
                                <a:rPr lang="es-MX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2157" y="2747185"/>
                <a:ext cx="2714782" cy="70147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upo 15"/>
          <p:cNvGrpSpPr/>
          <p:nvPr/>
        </p:nvGrpSpPr>
        <p:grpSpPr>
          <a:xfrm>
            <a:off x="1703421" y="2916214"/>
            <a:ext cx="753039" cy="410438"/>
            <a:chOff x="6865034" y="3254454"/>
            <a:chExt cx="753039" cy="410438"/>
          </a:xfrm>
        </p:grpSpPr>
        <p:cxnSp>
          <p:nvCxnSpPr>
            <p:cNvPr id="14" name="Conector recto 13"/>
            <p:cNvCxnSpPr/>
            <p:nvPr/>
          </p:nvCxnSpPr>
          <p:spPr>
            <a:xfrm>
              <a:off x="6865034" y="3254454"/>
              <a:ext cx="407963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7210110" y="3664892"/>
              <a:ext cx="407963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5825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563420" y="930247"/>
                <a:ext cx="3030381" cy="405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𝑑𝑒𝑠𝑝𝑙𝑎𝑧𝑎𝑑𝑜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=64,8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20" y="930247"/>
                <a:ext cx="3030381" cy="405304"/>
              </a:xfrm>
              <a:prstGeom prst="rect">
                <a:avLst/>
              </a:prstGeom>
              <a:blipFill rotWithShape="0">
                <a:blip r:embed="rId2"/>
                <a:stretch>
                  <a:fillRect l="-1807" r="-402" b="-242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/>
          <p:cNvSpPr txBox="1"/>
          <p:nvPr/>
        </p:nvSpPr>
        <p:spPr>
          <a:xfrm>
            <a:off x="1139483" y="140677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b) ¿Qué cantidad de oro sustituyó el joyero por plata?</a:t>
            </a:r>
            <a:endParaRPr lang="es-AR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4234374" y="782258"/>
                <a:ext cx="2551339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=10500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374" y="782258"/>
                <a:ext cx="2551339" cy="7012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7132318" y="782258"/>
                <a:ext cx="2334422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=19300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2318" y="782258"/>
                <a:ext cx="2334422" cy="701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563420" y="1968912"/>
                <a:ext cx="3570657" cy="3978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𝑑𝑒𝑠𝑝𝑙𝑎𝑧𝑎𝑑𝑜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20" y="1968912"/>
                <a:ext cx="3570657" cy="397866"/>
              </a:xfrm>
              <a:prstGeom prst="rect">
                <a:avLst/>
              </a:prstGeom>
              <a:blipFill rotWithShape="0">
                <a:blip r:embed="rId5"/>
                <a:stretch>
                  <a:fillRect l="-1536" r="-853" b="-246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463121" y="2733209"/>
                <a:ext cx="3815082" cy="7449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𝑑𝑒𝑠𝑝𝑙𝑎𝑧𝑎𝑑𝑜</m:t>
                          </m:r>
                        </m:sub>
                      </m:sSub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𝑜𝑟𝑜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𝑜𝑟𝑜</m:t>
                              </m:r>
                            </m:sub>
                          </m:sSub>
                        </m:den>
                      </m:f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21" y="2733209"/>
                <a:ext cx="3815082" cy="74494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9960025" y="934900"/>
                <a:ext cx="934551" cy="632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AR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0025" y="934900"/>
                <a:ext cx="934551" cy="63248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450878" y="3927378"/>
                <a:ext cx="4930709" cy="8136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𝑑𝑒𝑠𝑝𝑙𝑎𝑧𝑎𝑑𝑜</m:t>
                          </m:r>
                        </m:sub>
                      </m:sSub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𝑜𝑟𝑜</m:t>
                              </m:r>
                            </m:sub>
                          </m:sSub>
                        </m:den>
                      </m:f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78" y="3927378"/>
                <a:ext cx="4930709" cy="81368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7909077" y="1968912"/>
                <a:ext cx="3090398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077" y="1968912"/>
                <a:ext cx="3090398" cy="490199"/>
              </a:xfrm>
              <a:prstGeom prst="rect">
                <a:avLst/>
              </a:prstGeom>
              <a:blipFill rotWithShape="0">
                <a:blip r:embed="rId9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463121" y="5092376"/>
                <a:ext cx="3098797" cy="1033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64,8</m:t>
                      </m:r>
                      <m:sSup>
                        <m:sSup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0,0193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21" y="5092376"/>
                <a:ext cx="3098797" cy="103329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3593801" y="5092376"/>
                <a:ext cx="2044534" cy="1066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0,0193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801" y="5092376"/>
                <a:ext cx="2044534" cy="106631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5763446" y="5098243"/>
                <a:ext cx="2044534" cy="1066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𝑝𝑙𝑎𝑡𝑎</m:t>
                              </m:r>
                            </m:sub>
                          </m:sSub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0,0105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446" y="5098243"/>
                <a:ext cx="2044534" cy="106631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ángulo 16"/>
              <p:cNvSpPr/>
              <p:nvPr/>
            </p:nvSpPr>
            <p:spPr>
              <a:xfrm>
                <a:off x="6689621" y="2615542"/>
                <a:ext cx="2029722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Rectá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621" y="2615542"/>
                <a:ext cx="2029722" cy="490199"/>
              </a:xfrm>
              <a:prstGeom prst="rect">
                <a:avLst/>
              </a:prstGeom>
              <a:blipFill rotWithShape="0">
                <a:blip r:embed="rId13"/>
                <a:stretch>
                  <a:fillRect l="-300" b="-125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8532484" y="2708234"/>
                <a:ext cx="12287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2484" y="2708234"/>
                <a:ext cx="1228798" cy="4616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ángulo 18"/>
              <p:cNvSpPr/>
              <p:nvPr/>
            </p:nvSpPr>
            <p:spPr>
              <a:xfrm>
                <a:off x="2204652" y="3844588"/>
                <a:ext cx="2029722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Rectá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652" y="3844588"/>
                <a:ext cx="2029722" cy="490199"/>
              </a:xfrm>
              <a:prstGeom prst="rect">
                <a:avLst/>
              </a:prstGeom>
              <a:blipFill rotWithShape="0">
                <a:blip r:embed="rId15"/>
                <a:stretch>
                  <a:fillRect l="-601" b="-125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4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0.00231 L -0.36875 0.179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38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36784 -0.1768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55" y="-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  <p:bldP spid="16" grpId="0"/>
      <p:bldP spid="17" grpId="1"/>
      <p:bldP spid="17" grpId="2"/>
      <p:bldP spid="18" grpId="0"/>
      <p:bldP spid="19" grpId="0"/>
      <p:bldP spid="19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1069796" y="124881"/>
                <a:ext cx="8436092" cy="1033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64,8</m:t>
                      </m:r>
                      <m:sSup>
                        <m:sSup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0,0193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  <m:d>
                        <m:dPr>
                          <m:ctrlPr>
                            <a:rPr lang="es-MX" sz="24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0,0193</m:t>
                              </m:r>
                              <m:f>
                                <m:f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𝑐𝑚</m:t>
                                      </m:r>
                                    </m:e>
                                    <m:sup>
                                      <m: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den>
                          </m:f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 dirty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0,0105</m:t>
                              </m:r>
                              <m:f>
                                <m:f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𝑘𝑔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𝑐𝑚</m:t>
                                      </m:r>
                                    </m:e>
                                    <m:sup>
                                      <m:r>
                                        <a:rPr lang="es-MX" sz="24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796" y="124881"/>
                <a:ext cx="8436092" cy="103329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1302825" y="1556198"/>
                <a:ext cx="4646657" cy="8059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64,8</m:t>
                      </m:r>
                      <m:sSup>
                        <m:sSup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51,81</m:t>
                      </m:r>
                      <m:sSup>
                        <m:sSup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42</m:t>
                      </m:r>
                      <m:f>
                        <m:fPr>
                          <m:ctrlPr>
                            <a:rPr lang="es-MX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825" y="1556198"/>
                <a:ext cx="4646657" cy="8059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2659378" y="2801091"/>
                <a:ext cx="4090030" cy="8059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2,99</m:t>
                      </m:r>
                      <m:sSup>
                        <m:sSup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s-MX" sz="2400" i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  <m:r>
                        <a:rPr lang="es-MX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43,42</m:t>
                      </m:r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378" y="2801091"/>
                <a:ext cx="4090030" cy="80592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2659378" y="4005038"/>
                <a:ext cx="2451440" cy="39786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0,300</m:t>
                      </m:r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i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sSub>
                        <m:sSubPr>
                          <m:ctrlP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𝑝𝑙𝑎𝑡𝑎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378" y="4005038"/>
                <a:ext cx="2451440" cy="397866"/>
              </a:xfrm>
              <a:prstGeom prst="rect">
                <a:avLst/>
              </a:prstGeom>
              <a:blipFill rotWithShape="0">
                <a:blip r:embed="rId5"/>
                <a:stretch>
                  <a:fillRect l="-1980" r="-1485" b="-2388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210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5698" y="2377301"/>
            <a:ext cx="3657757" cy="2305977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4158" y="1508409"/>
            <a:ext cx="2797306" cy="2380028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51950">
            <a:off x="7364122" y="2184779"/>
            <a:ext cx="3362769" cy="2120006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37882" y="0"/>
            <a:ext cx="110500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c) En una balanza de brazos iguales se coloca la corona “trucha” de un lado e igual masa de oro del otro. En el aire el sistema está en equilibrio; cuando se sumerge en agua se desequilibra. ¿Qué pesa se debería agregar sobre la barra y en dónde para conseguir equilibrar el sistema?</a:t>
            </a:r>
            <a:endParaRPr lang="es-AR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3220535" y="4003702"/>
                <a:ext cx="2280945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𝑜𝑟𝑜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=51,81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535" y="4003702"/>
                <a:ext cx="2280945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394" r="-532" b="-8065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0" y="4000000"/>
                <a:ext cx="2512291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𝑐𝑜𝑟𝑜𝑛𝑎</m:t>
                          </m:r>
                        </m:sub>
                      </m:sSub>
                      <m:r>
                        <a:rPr lang="es-MX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=64,8</m:t>
                      </m:r>
                      <m:sSup>
                        <m:sSupPr>
                          <m:ctrlP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s-MX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00000"/>
                <a:ext cx="2512291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932" r="-483" b="-793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upo 12"/>
          <p:cNvGrpSpPr/>
          <p:nvPr/>
        </p:nvGrpSpPr>
        <p:grpSpPr>
          <a:xfrm>
            <a:off x="10056617" y="4139604"/>
            <a:ext cx="1263679" cy="1648514"/>
            <a:chOff x="5962918" y="3600746"/>
            <a:chExt cx="1263679" cy="1648514"/>
          </a:xfrm>
        </p:grpSpPr>
        <p:cxnSp>
          <p:nvCxnSpPr>
            <p:cNvPr id="11" name="Conector recto de flecha 10"/>
            <p:cNvCxnSpPr/>
            <p:nvPr/>
          </p:nvCxnSpPr>
          <p:spPr>
            <a:xfrm>
              <a:off x="6181694" y="3600746"/>
              <a:ext cx="0" cy="980239"/>
            </a:xfrm>
            <a:prstGeom prst="straightConnector1">
              <a:avLst/>
            </a:prstGeom>
            <a:ln w="28575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uadroTexto 11"/>
                <p:cNvSpPr txBox="1"/>
                <p:nvPr/>
              </p:nvSpPr>
              <p:spPr>
                <a:xfrm>
                  <a:off x="5962918" y="4825361"/>
                  <a:ext cx="1263679" cy="4238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  <m:acc>
                          <m:accPr>
                            <m:chr m:val="⃗"/>
                            <m:ctrlP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m:rPr>
                                <m:nor/>
                              </m:rPr>
                              <a:rPr lang="es-AR" sz="2400" dirty="0">
                                <a:solidFill>
                                  <a:schemeClr val="bg1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Cuadro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2918" y="4825361"/>
                  <a:ext cx="1263679" cy="4238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upo 13"/>
          <p:cNvGrpSpPr/>
          <p:nvPr/>
        </p:nvGrpSpPr>
        <p:grpSpPr>
          <a:xfrm>
            <a:off x="7852025" y="4139604"/>
            <a:ext cx="1263679" cy="1648514"/>
            <a:chOff x="5730448" y="3600746"/>
            <a:chExt cx="1263679" cy="1648514"/>
          </a:xfrm>
        </p:grpSpPr>
        <p:cxnSp>
          <p:nvCxnSpPr>
            <p:cNvPr id="15" name="Conector recto de flecha 14"/>
            <p:cNvCxnSpPr/>
            <p:nvPr/>
          </p:nvCxnSpPr>
          <p:spPr>
            <a:xfrm>
              <a:off x="6181694" y="3600746"/>
              <a:ext cx="0" cy="980239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CuadroTexto 15"/>
                <p:cNvSpPr txBox="1"/>
                <p:nvPr/>
              </p:nvSpPr>
              <p:spPr>
                <a:xfrm>
                  <a:off x="5730448" y="4825361"/>
                  <a:ext cx="1263679" cy="4238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  <m:acc>
                          <m:accPr>
                            <m:chr m:val="⃗"/>
                            <m:ctrlP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m:rPr>
                                <m:nor/>
                              </m:rPr>
                              <a:rPr lang="es-AR" sz="2400" dirty="0">
                                <a:solidFill>
                                  <a:schemeClr val="bg1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CuadroTexto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0448" y="4825361"/>
                  <a:ext cx="1263679" cy="4238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upo 17"/>
          <p:cNvGrpSpPr/>
          <p:nvPr/>
        </p:nvGrpSpPr>
        <p:grpSpPr>
          <a:xfrm>
            <a:off x="9589803" y="2116181"/>
            <a:ext cx="1502272" cy="1772256"/>
            <a:chOff x="5028909" y="3819874"/>
            <a:chExt cx="1066426" cy="1267229"/>
          </a:xfrm>
        </p:grpSpPr>
        <p:cxnSp>
          <p:nvCxnSpPr>
            <p:cNvPr id="19" name="Conector recto de flecha 18"/>
            <p:cNvCxnSpPr/>
            <p:nvPr/>
          </p:nvCxnSpPr>
          <p:spPr>
            <a:xfrm flipH="1" flipV="1">
              <a:off x="5463108" y="4123169"/>
              <a:ext cx="16082" cy="96393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5028909" y="3819874"/>
                  <a:ext cx="1066426" cy="2640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=51,8</m:t>
                        </m:r>
                        <m:acc>
                          <m:accPr>
                            <m:chr m:val="⃗"/>
                            <m:ctrlP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m:rPr>
                                <m:nor/>
                              </m:rPr>
                              <a:rPr lang="es-AR" sz="2400" dirty="0">
                                <a:solidFill>
                                  <a:schemeClr val="bg1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8909" y="3819874"/>
                  <a:ext cx="1066426" cy="264086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4049" b="-2459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upo 21"/>
          <p:cNvGrpSpPr/>
          <p:nvPr/>
        </p:nvGrpSpPr>
        <p:grpSpPr>
          <a:xfrm>
            <a:off x="7156177" y="1569659"/>
            <a:ext cx="1502271" cy="1760502"/>
            <a:chOff x="4955752" y="3564754"/>
            <a:chExt cx="1166603" cy="1362646"/>
          </a:xfrm>
        </p:grpSpPr>
        <p:cxnSp>
          <p:nvCxnSpPr>
            <p:cNvPr id="23" name="Conector recto de flecha 22"/>
            <p:cNvCxnSpPr/>
            <p:nvPr/>
          </p:nvCxnSpPr>
          <p:spPr>
            <a:xfrm flipH="1" flipV="1">
              <a:off x="5752105" y="3963466"/>
              <a:ext cx="16082" cy="96393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4955752" y="3564754"/>
                  <a:ext cx="1166603" cy="28586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=64,8</m:t>
                        </m:r>
                        <m:acc>
                          <m:accPr>
                            <m:chr m:val="⃗"/>
                            <m:ctrlP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m:rPr>
                                <m:nor/>
                              </m:rPr>
                              <a:rPr lang="es-AR" sz="2400" dirty="0">
                                <a:solidFill>
                                  <a:schemeClr val="bg1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5752" y="3564754"/>
                  <a:ext cx="1166603" cy="28586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4472" r="-407" b="-24590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CuadroTexto 24"/>
          <p:cNvSpPr txBox="1"/>
          <p:nvPr/>
        </p:nvSpPr>
        <p:spPr>
          <a:xfrm>
            <a:off x="1396105" y="5030722"/>
            <a:ext cx="5802964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Respuesta: Para equilibrar el sistema se debe agregar una pesa de 13g sobre la corona</a:t>
            </a:r>
            <a:endParaRPr lang="es-AR" sz="2400" dirty="0">
              <a:solidFill>
                <a:schemeClr val="bg1"/>
              </a:solidFill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6621308" y="4090865"/>
            <a:ext cx="1286005" cy="980239"/>
            <a:chOff x="5995222" y="3552007"/>
            <a:chExt cx="1286005" cy="980239"/>
          </a:xfrm>
        </p:grpSpPr>
        <p:cxnSp>
          <p:nvCxnSpPr>
            <p:cNvPr id="27" name="Conector recto de flecha 26"/>
            <p:cNvCxnSpPr/>
            <p:nvPr/>
          </p:nvCxnSpPr>
          <p:spPr>
            <a:xfrm>
              <a:off x="7281227" y="3552007"/>
              <a:ext cx="0" cy="980239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5995222" y="4068390"/>
                  <a:ext cx="126502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s-MX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=13</m:t>
                        </m:r>
                        <m:acc>
                          <m:accPr>
                            <m:chr m:val="⃗"/>
                            <m:ctrlPr>
                              <a:rPr lang="es-MX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m:rPr>
                                <m:nor/>
                              </m:rPr>
                              <a:rPr lang="es-AR" sz="2400" dirty="0">
                                <a:solidFill>
                                  <a:schemeClr val="bg1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CuadroTexto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5222" y="4068390"/>
                  <a:ext cx="1265026" cy="36933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5288" r="-481" b="-2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0495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33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166</Words>
  <Application>Microsoft Office PowerPoint</Application>
  <PresentationFormat>Panorámica</PresentationFormat>
  <Paragraphs>36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21</cp:revision>
  <dcterms:created xsi:type="dcterms:W3CDTF">2021-11-12T20:40:59Z</dcterms:created>
  <dcterms:modified xsi:type="dcterms:W3CDTF">2023-11-04T01:08:05Z</dcterms:modified>
</cp:coreProperties>
</file>