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41457-0F71-4049-86B1-53BB08189C1E}" type="datetimeFigureOut">
              <a:rPr lang="es-AR" smtClean="0"/>
              <a:t>30/8/2023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D272E-30A8-4E41-99FE-F4F7A867CB3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47152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41457-0F71-4049-86B1-53BB08189C1E}" type="datetimeFigureOut">
              <a:rPr lang="es-AR" smtClean="0"/>
              <a:t>30/8/2023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D272E-30A8-4E41-99FE-F4F7A867CB3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55637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41457-0F71-4049-86B1-53BB08189C1E}" type="datetimeFigureOut">
              <a:rPr lang="es-AR" smtClean="0"/>
              <a:t>30/8/2023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D272E-30A8-4E41-99FE-F4F7A867CB3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05799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41457-0F71-4049-86B1-53BB08189C1E}" type="datetimeFigureOut">
              <a:rPr lang="es-AR" smtClean="0"/>
              <a:t>30/8/2023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D272E-30A8-4E41-99FE-F4F7A867CB3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82354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41457-0F71-4049-86B1-53BB08189C1E}" type="datetimeFigureOut">
              <a:rPr lang="es-AR" smtClean="0"/>
              <a:t>30/8/2023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D272E-30A8-4E41-99FE-F4F7A867CB3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55800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41457-0F71-4049-86B1-53BB08189C1E}" type="datetimeFigureOut">
              <a:rPr lang="es-AR" smtClean="0"/>
              <a:t>30/8/2023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D272E-30A8-4E41-99FE-F4F7A867CB3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08367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41457-0F71-4049-86B1-53BB08189C1E}" type="datetimeFigureOut">
              <a:rPr lang="es-AR" smtClean="0"/>
              <a:t>30/8/2023</a:t>
            </a:fld>
            <a:endParaRPr lang="es-A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D272E-30A8-4E41-99FE-F4F7A867CB3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49688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41457-0F71-4049-86B1-53BB08189C1E}" type="datetimeFigureOut">
              <a:rPr lang="es-AR" smtClean="0"/>
              <a:t>30/8/2023</a:t>
            </a:fld>
            <a:endParaRPr lang="es-A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D272E-30A8-4E41-99FE-F4F7A867CB3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56422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41457-0F71-4049-86B1-53BB08189C1E}" type="datetimeFigureOut">
              <a:rPr lang="es-AR" smtClean="0"/>
              <a:t>30/8/2023</a:t>
            </a:fld>
            <a:endParaRPr lang="es-A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D272E-30A8-4E41-99FE-F4F7A867CB3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48119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41457-0F71-4049-86B1-53BB08189C1E}" type="datetimeFigureOut">
              <a:rPr lang="es-AR" smtClean="0"/>
              <a:t>30/8/2023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D272E-30A8-4E41-99FE-F4F7A867CB3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38706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41457-0F71-4049-86B1-53BB08189C1E}" type="datetimeFigureOut">
              <a:rPr lang="es-AR" smtClean="0"/>
              <a:t>30/8/2023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D272E-30A8-4E41-99FE-F4F7A867CB3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89134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41457-0F71-4049-86B1-53BB08189C1E}" type="datetimeFigureOut">
              <a:rPr lang="es-AR" smtClean="0"/>
              <a:t>30/8/2023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D272E-30A8-4E41-99FE-F4F7A867CB3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02254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12" Type="http://schemas.openxmlformats.org/officeDocument/2006/relationships/image" Target="../media/image23.png"/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781" y="112814"/>
            <a:ext cx="5829092" cy="3087393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5" name="CuadroTexto 4"/>
              <p:cNvSpPr txBox="1"/>
              <p:nvPr/>
            </p:nvSpPr>
            <p:spPr>
              <a:xfrm>
                <a:off x="429491" y="3897792"/>
                <a:ext cx="3155992" cy="5843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𝑣</m:t>
                      </m:r>
                      <m:d>
                        <m:dPr>
                          <m:ctrlPr>
                            <a:rPr lang="es-E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num>
                        <m:den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=3</m:t>
                      </m:r>
                      <m:sSup>
                        <m:sSupPr>
                          <m:ctrlPr>
                            <a:rPr lang="es-ES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12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s-ES" sz="2000" b="0" i="0" smtClean="0">
                          <a:latin typeface="Cambria Math" panose="02040503050406030204" pitchFamily="18" charset="0"/>
                        </a:rPr>
                        <m:t>−20</m:t>
                      </m:r>
                    </m:oMath>
                  </m:oMathPara>
                </a14:m>
                <a:endParaRPr lang="es-AR" sz="2000" dirty="0"/>
              </a:p>
            </p:txBody>
          </p:sp>
        </mc:Choice>
        <mc:Fallback>
          <p:sp>
            <p:nvSpPr>
              <p:cNvPr id="5" name="CuadroTexto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491" y="3897792"/>
                <a:ext cx="3155992" cy="58432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CuadroTexto 5"/>
              <p:cNvSpPr txBox="1"/>
              <p:nvPr/>
            </p:nvSpPr>
            <p:spPr>
              <a:xfrm>
                <a:off x="429491" y="4724773"/>
                <a:ext cx="2334165" cy="5843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𝑎</m:t>
                      </m:r>
                      <m:d>
                        <m:dPr>
                          <m:ctrlPr>
                            <a:rPr lang="es-E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𝑑𝑣</m:t>
                          </m:r>
                        </m:num>
                        <m:den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=6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−12</m:t>
                      </m:r>
                    </m:oMath>
                  </m:oMathPara>
                </a14:m>
                <a:endParaRPr lang="es-AR" sz="2000" dirty="0"/>
              </a:p>
            </p:txBody>
          </p:sp>
        </mc:Choice>
        <mc:Fallback>
          <p:sp>
            <p:nvSpPr>
              <p:cNvPr id="6" name="CuadroTexto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491" y="4724773"/>
                <a:ext cx="2334165" cy="58432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CuadroTexto 6"/>
              <p:cNvSpPr txBox="1"/>
              <p:nvPr/>
            </p:nvSpPr>
            <p:spPr>
              <a:xfrm>
                <a:off x="429491" y="3410500"/>
                <a:ext cx="3066545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s-E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s-ES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−6</m:t>
                      </m:r>
                      <m:sSup>
                        <m:sSupPr>
                          <m:ctrlPr>
                            <a:rPr lang="es-ES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−20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−50</m:t>
                      </m:r>
                    </m:oMath>
                  </m:oMathPara>
                </a14:m>
                <a:endParaRPr lang="es-AR" sz="2000" dirty="0"/>
              </a:p>
            </p:txBody>
          </p:sp>
        </mc:Choice>
        <mc:Fallback>
          <p:sp>
            <p:nvSpPr>
              <p:cNvPr id="7" name="CuadroTexto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491" y="3410500"/>
                <a:ext cx="3066545" cy="307777"/>
              </a:xfrm>
              <a:prstGeom prst="rect">
                <a:avLst/>
              </a:prstGeom>
              <a:blipFill rotWithShape="0">
                <a:blip r:embed="rId5"/>
                <a:stretch>
                  <a:fillRect l="-596" t="-1961" r="-1392" b="-588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CuadroTexto 7"/>
          <p:cNvSpPr txBox="1"/>
          <p:nvPr/>
        </p:nvSpPr>
        <p:spPr>
          <a:xfrm>
            <a:off x="6613236" y="323273"/>
            <a:ext cx="40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/>
              <a:t>a)</a:t>
            </a:r>
            <a:endParaRPr lang="es-AR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CuadroTexto 8"/>
              <p:cNvSpPr txBox="1"/>
              <p:nvPr/>
            </p:nvSpPr>
            <p:spPr>
              <a:xfrm>
                <a:off x="7019636" y="1079056"/>
                <a:ext cx="2294603" cy="65864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AR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sz="200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AR" sz="200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s-AR" sz="2000" i="1" smtClean="0">
                              <a:latin typeface="Cambria Math" panose="02040503050406030204" pitchFamily="18" charset="0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es-AR" sz="200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s-AR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AR" sz="2000" i="1" smtClean="0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lang="es-AR" sz="200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s-AR" sz="2000" i="1" smtClean="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  <m:r>
                                <a:rPr lang="es-AR" sz="2000" i="1" smtClean="0">
                                  <a:latin typeface="Cambria Math" panose="02040503050406030204" pitchFamily="18" charset="0"/>
                                </a:rPr>
                                <m:t>𝑎𝑐</m:t>
                              </m:r>
                            </m:e>
                          </m:rad>
                        </m:num>
                        <m:den>
                          <m:r>
                            <a:rPr lang="es-AR" sz="200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s-AR" sz="200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es-AR" sz="2000" dirty="0"/>
              </a:p>
            </p:txBody>
          </p:sp>
        </mc:Choice>
        <mc:Fallback xmlns="">
          <p:sp>
            <p:nvSpPr>
              <p:cNvPr id="9" name="CuadroTexto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9636" y="1079056"/>
                <a:ext cx="2294603" cy="65864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CuadroTexto 9"/>
              <p:cNvSpPr txBox="1"/>
              <p:nvPr/>
            </p:nvSpPr>
            <p:spPr>
              <a:xfrm>
                <a:off x="7173226" y="323273"/>
                <a:ext cx="2203617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0=3</m:t>
                      </m:r>
                      <m:sSup>
                        <m:sSupPr>
                          <m:ctrlPr>
                            <a:rPr lang="es-ES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12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s-ES" sz="2000" b="0" i="0" smtClean="0">
                          <a:latin typeface="Cambria Math" panose="02040503050406030204" pitchFamily="18" charset="0"/>
                        </a:rPr>
                        <m:t>−20</m:t>
                      </m:r>
                    </m:oMath>
                  </m:oMathPara>
                </a14:m>
                <a:endParaRPr lang="es-AR" sz="2000" dirty="0"/>
              </a:p>
            </p:txBody>
          </p:sp>
        </mc:Choice>
        <mc:Fallback>
          <p:sp>
            <p:nvSpPr>
              <p:cNvPr id="10" name="CuadroTexto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73226" y="323273"/>
                <a:ext cx="2203617" cy="307777"/>
              </a:xfrm>
              <a:prstGeom prst="rect">
                <a:avLst/>
              </a:prstGeom>
              <a:blipFill rotWithShape="0">
                <a:blip r:embed="rId7"/>
                <a:stretch>
                  <a:fillRect l="-2493" t="-1961" r="-2216" b="-588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CuadroTexto 10"/>
              <p:cNvSpPr txBox="1"/>
              <p:nvPr/>
            </p:nvSpPr>
            <p:spPr>
              <a:xfrm>
                <a:off x="7019636" y="2058176"/>
                <a:ext cx="4101700" cy="66723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AR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sz="200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(−</m:t>
                          </m:r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s-AR" sz="2000" i="1" smtClean="0">
                              <a:latin typeface="Cambria Math" panose="02040503050406030204" pitchFamily="18" charset="0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es-AR" sz="200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s-AR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ES" sz="2000" b="0" i="1" smtClean="0">
                                      <a:latin typeface="Cambria Math" panose="02040503050406030204" pitchFamily="18" charset="0"/>
                                    </a:rPr>
                                    <m:t>(−</m:t>
                                  </m:r>
                                  <m:r>
                                    <a:rPr lang="es-MX" sz="2000" b="0" i="1" smtClean="0">
                                      <a:latin typeface="Cambria Math" panose="02040503050406030204" pitchFamily="18" charset="0"/>
                                    </a:rPr>
                                    <m:t>12</m:t>
                                  </m:r>
                                  <m:r>
                                    <a:rPr lang="es-ES" sz="2000" b="0" i="1" smtClean="0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s-AR" sz="200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s-AR" sz="2000" i="1" smtClean="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  <m:r>
                                <a:rPr lang="es-ES" sz="2000" b="0" i="1" smtClean="0">
                                  <a:latin typeface="Cambria Math" panose="02040503050406030204" pitchFamily="18" charset="0"/>
                                </a:rPr>
                                <m:t> . 3.(−20)</m:t>
                              </m:r>
                            </m:e>
                          </m:rad>
                        </m:num>
                        <m:den>
                          <m:r>
                            <a:rPr lang="es-AR" sz="200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.3</m:t>
                          </m:r>
                        </m:den>
                      </m:f>
                    </m:oMath>
                  </m:oMathPara>
                </a14:m>
                <a:endParaRPr lang="es-AR" sz="2000" dirty="0"/>
              </a:p>
            </p:txBody>
          </p:sp>
        </mc:Choice>
        <mc:Fallback>
          <p:sp>
            <p:nvSpPr>
              <p:cNvPr id="11" name="CuadroTexto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9636" y="2058176"/>
                <a:ext cx="4101700" cy="667234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CuadroTexto 11"/>
              <p:cNvSpPr txBox="1"/>
              <p:nvPr/>
            </p:nvSpPr>
            <p:spPr>
              <a:xfrm>
                <a:off x="7027939" y="2909999"/>
                <a:ext cx="2422330" cy="64492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AR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  <m:r>
                            <a:rPr lang="es-AR" sz="2000" i="1" smtClean="0">
                              <a:latin typeface="Cambria Math" panose="02040503050406030204" pitchFamily="18" charset="0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es-AR" sz="200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144</m:t>
                              </m:r>
                              <m:r>
                                <a:rPr lang="es-ES" sz="2000" b="0" i="1" smtClean="0">
                                  <a:latin typeface="Cambria Math" panose="02040503050406030204" pitchFamily="18" charset="0"/>
                                </a:rPr>
                                <m:t>+240</m:t>
                              </m:r>
                            </m:e>
                          </m:rad>
                        </m:num>
                        <m:den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s-AR" sz="2000" dirty="0"/>
              </a:p>
            </p:txBody>
          </p:sp>
        </mc:Choice>
        <mc:Fallback>
          <p:sp>
            <p:nvSpPr>
              <p:cNvPr id="12" name="CuadroTexto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7939" y="2909999"/>
                <a:ext cx="2422330" cy="644920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CuadroTexto 12"/>
              <p:cNvSpPr txBox="1"/>
              <p:nvPr/>
            </p:nvSpPr>
            <p:spPr>
              <a:xfrm>
                <a:off x="7027939" y="3826357"/>
                <a:ext cx="1687963" cy="64748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AR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  <m:r>
                            <a:rPr lang="es-AR" sz="2000" i="1" smtClean="0">
                              <a:latin typeface="Cambria Math" panose="02040503050406030204" pitchFamily="18" charset="0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es-AR" sz="200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364</m:t>
                              </m:r>
                            </m:e>
                          </m:rad>
                        </m:num>
                        <m:den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s-AR" sz="2000" dirty="0"/>
              </a:p>
            </p:txBody>
          </p:sp>
        </mc:Choice>
        <mc:Fallback>
          <p:sp>
            <p:nvSpPr>
              <p:cNvPr id="13" name="CuadroTexto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7939" y="3826357"/>
                <a:ext cx="1687963" cy="647485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CuadroTexto 13"/>
              <p:cNvSpPr txBox="1"/>
              <p:nvPr/>
            </p:nvSpPr>
            <p:spPr>
              <a:xfrm>
                <a:off x="6982692" y="4538036"/>
                <a:ext cx="1715085" cy="5782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AR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  <m:r>
                            <a:rPr lang="es-AR" sz="2000" i="1" smtClean="0">
                              <a:latin typeface="Cambria Math" panose="02040503050406030204" pitchFamily="18" charset="0"/>
                            </a:rPr>
                            <m:t>±</m:t>
                          </m:r>
                          <m:r>
                            <a:rPr lang="es-ES" sz="200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9,07</m:t>
                          </m:r>
                        </m:num>
                        <m:den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s-AR" sz="2000" dirty="0"/>
              </a:p>
            </p:txBody>
          </p:sp>
        </mc:Choice>
        <mc:Fallback>
          <p:sp>
            <p:nvSpPr>
              <p:cNvPr id="14" name="CuadroTexto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82692" y="4538036"/>
                <a:ext cx="1715085" cy="578235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Conector recto de flecha 15"/>
          <p:cNvCxnSpPr/>
          <p:nvPr/>
        </p:nvCxnSpPr>
        <p:spPr>
          <a:xfrm flipV="1">
            <a:off x="8515927" y="4538036"/>
            <a:ext cx="435744" cy="2601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de flecha 17"/>
          <p:cNvCxnSpPr/>
          <p:nvPr/>
        </p:nvCxnSpPr>
        <p:spPr>
          <a:xfrm>
            <a:off x="8515927" y="4909050"/>
            <a:ext cx="304800" cy="2629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9" name="CuadroTexto 18"/>
              <p:cNvSpPr txBox="1"/>
              <p:nvPr/>
            </p:nvSpPr>
            <p:spPr>
              <a:xfrm>
                <a:off x="9178018" y="4323095"/>
                <a:ext cx="1208216" cy="307777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5,18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s-AR" sz="2000" dirty="0"/>
              </a:p>
            </p:txBody>
          </p:sp>
        </mc:Choice>
        <mc:Fallback>
          <p:sp>
            <p:nvSpPr>
              <p:cNvPr id="19" name="CuadroTexto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78018" y="4323095"/>
                <a:ext cx="1208216" cy="307777"/>
              </a:xfrm>
              <a:prstGeom prst="rect">
                <a:avLst/>
              </a:prstGeom>
              <a:blipFill rotWithShape="0">
                <a:blip r:embed="rId12"/>
                <a:stretch>
                  <a:fillRect l="-3000" r="-1000" b="-11321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CuadroTexto 19"/>
              <p:cNvSpPr txBox="1"/>
              <p:nvPr/>
            </p:nvSpPr>
            <p:spPr>
              <a:xfrm>
                <a:off x="9137560" y="4922849"/>
                <a:ext cx="1406539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1,17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s-AR" sz="2000" dirty="0"/>
              </a:p>
            </p:txBody>
          </p:sp>
        </mc:Choice>
        <mc:Fallback>
          <p:sp>
            <p:nvSpPr>
              <p:cNvPr id="20" name="CuadroTexto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37560" y="4922849"/>
                <a:ext cx="1406539" cy="307777"/>
              </a:xfrm>
              <a:prstGeom prst="rect">
                <a:avLst/>
              </a:prstGeom>
              <a:blipFill rotWithShape="0">
                <a:blip r:embed="rId13"/>
                <a:stretch>
                  <a:fillRect l="-3030" r="-1299" b="-16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Flecha derecha 21"/>
          <p:cNvSpPr/>
          <p:nvPr/>
        </p:nvSpPr>
        <p:spPr>
          <a:xfrm flipH="1" flipV="1">
            <a:off x="10612582" y="4290415"/>
            <a:ext cx="979054" cy="4343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sz="200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363654" y="5177520"/>
            <a:ext cx="4911380" cy="1410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722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9" grpId="0" animBg="1"/>
      <p:bldP spid="20" grpId="0"/>
      <p:bldP spid="2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uadroTexto 1"/>
              <p:cNvSpPr txBox="1"/>
              <p:nvPr/>
            </p:nvSpPr>
            <p:spPr>
              <a:xfrm>
                <a:off x="1048328" y="323273"/>
                <a:ext cx="1560620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𝑎</m:t>
                      </m:r>
                      <m:d>
                        <m:dPr>
                          <m:ctrlPr>
                            <a:rPr lang="es-E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=6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−6</m:t>
                      </m:r>
                    </m:oMath>
                  </m:oMathPara>
                </a14:m>
                <a:endParaRPr lang="es-AR" sz="2000" dirty="0"/>
              </a:p>
            </p:txBody>
          </p:sp>
        </mc:Choice>
        <mc:Fallback xmlns="">
          <p:sp>
            <p:nvSpPr>
              <p:cNvPr id="2" name="CuadroTexto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8328" y="323273"/>
                <a:ext cx="1560620" cy="307777"/>
              </a:xfrm>
              <a:prstGeom prst="rect">
                <a:avLst/>
              </a:prstGeom>
              <a:blipFill rotWithShape="0">
                <a:blip r:embed="rId2"/>
                <a:stretch>
                  <a:fillRect l="-1953" r="-3125" b="-588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uadroTexto 2"/>
          <p:cNvSpPr txBox="1"/>
          <p:nvPr/>
        </p:nvSpPr>
        <p:spPr>
          <a:xfrm>
            <a:off x="387927" y="73891"/>
            <a:ext cx="4802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/>
              <a:t>b)</a:t>
            </a:r>
            <a:endParaRPr lang="es-AR" sz="2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CuadroTexto 3"/>
              <p:cNvSpPr txBox="1"/>
              <p:nvPr/>
            </p:nvSpPr>
            <p:spPr>
              <a:xfrm>
                <a:off x="1048328" y="868141"/>
                <a:ext cx="3479158" cy="52726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𝑎</m:t>
                      </m:r>
                      <m:d>
                        <m:dPr>
                          <m:ctrlPr>
                            <a:rPr lang="es-E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3,67</m:t>
                          </m:r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=6</m:t>
                      </m:r>
                      <m:f>
                        <m:fPr>
                          <m:ctrlPr>
                            <a:rPr lang="es-E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sSup>
                            <m:sSupPr>
                              <m:ctrlPr>
                                <a:rPr lang="es-E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 . 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5,18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−12</m:t>
                      </m:r>
                      <m:f>
                        <m:fPr>
                          <m:ctrlPr>
                            <a:rPr lang="es-E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sSup>
                            <m:sSupPr>
                              <m:ctrlPr>
                                <a:rPr lang="es-E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s-AR" sz="2000" dirty="0"/>
              </a:p>
            </p:txBody>
          </p:sp>
        </mc:Choice>
        <mc:Fallback>
          <p:sp>
            <p:nvSpPr>
              <p:cNvPr id="4" name="CuadroTexto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8328" y="868141"/>
                <a:ext cx="3479158" cy="52726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CuadroTexto 4"/>
              <p:cNvSpPr txBox="1"/>
              <p:nvPr/>
            </p:nvSpPr>
            <p:spPr>
              <a:xfrm>
                <a:off x="1043862" y="1609430"/>
                <a:ext cx="1937646" cy="527260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𝑎</m:t>
                      </m:r>
                      <m:d>
                        <m:dPr>
                          <m:ctrlPr>
                            <a:rPr lang="es-E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3,67</m:t>
                          </m:r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  <m:r>
                        <a:rPr lang="es-ES" sz="2000" i="1">
                          <a:latin typeface="Cambria Math" panose="02040503050406030204" pitchFamily="18" charset="0"/>
                        </a:rPr>
                        <m:t>≅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19</m:t>
                      </m:r>
                      <m:f>
                        <m:fPr>
                          <m:ctrlPr>
                            <a:rPr lang="es-E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sSup>
                            <m:sSupPr>
                              <m:ctrlPr>
                                <a:rPr lang="es-E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s-AR" sz="2000" dirty="0"/>
              </a:p>
            </p:txBody>
          </p:sp>
        </mc:Choice>
        <mc:Fallback>
          <p:sp>
            <p:nvSpPr>
              <p:cNvPr id="5" name="CuadroTexto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862" y="1609430"/>
                <a:ext cx="1937646" cy="52726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uadroTexto 5"/>
              <p:cNvSpPr txBox="1"/>
              <p:nvPr/>
            </p:nvSpPr>
            <p:spPr>
              <a:xfrm>
                <a:off x="868218" y="2403863"/>
                <a:ext cx="1529265" cy="62318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E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ES" sz="20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s-ES" sz="20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</m:sSub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E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ES" sz="20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s-ES" sz="2000" b="0" i="1" smtClean="0"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E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ES" sz="20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s-ES" sz="20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</m:sSub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E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ES" sz="20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s-E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s-AR" sz="2000" dirty="0"/>
              </a:p>
            </p:txBody>
          </p:sp>
        </mc:Choice>
        <mc:Fallback xmlns="">
          <p:sp>
            <p:nvSpPr>
              <p:cNvPr id="6" name="CuadroTexto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8218" y="2403863"/>
                <a:ext cx="1529265" cy="62318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CuadroTexto 6"/>
              <p:cNvSpPr txBox="1"/>
              <p:nvPr/>
            </p:nvSpPr>
            <p:spPr>
              <a:xfrm>
                <a:off x="787862" y="3360413"/>
                <a:ext cx="2494722" cy="61875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(5,18</m:t>
                          </m:r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)−</m:t>
                          </m:r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(0</m:t>
                          </m:r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5,18</m:t>
                          </m:r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−0</m:t>
                          </m:r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</m:oMath>
                  </m:oMathPara>
                </a14:m>
                <a:endParaRPr lang="es-AR" sz="2000" dirty="0"/>
              </a:p>
            </p:txBody>
          </p:sp>
        </mc:Choice>
        <mc:Fallback>
          <p:sp>
            <p:nvSpPr>
              <p:cNvPr id="7" name="CuadroTexto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7862" y="3360413"/>
                <a:ext cx="2494722" cy="618759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CuadroTexto 7"/>
              <p:cNvSpPr txBox="1"/>
              <p:nvPr/>
            </p:nvSpPr>
            <p:spPr>
              <a:xfrm>
                <a:off x="5196236" y="2169790"/>
                <a:ext cx="2528064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𝑣</m:t>
                      </m:r>
                      <m:d>
                        <m:dPr>
                          <m:ctrlPr>
                            <a:rPr lang="es-E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=3</m:t>
                      </m:r>
                      <m:sSup>
                        <m:sSupPr>
                          <m:ctrlPr>
                            <a:rPr lang="es-ES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12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s-ES" sz="2000" b="0" i="0" smtClean="0">
                          <a:latin typeface="Cambria Math" panose="02040503050406030204" pitchFamily="18" charset="0"/>
                        </a:rPr>
                        <m:t>−20</m:t>
                      </m:r>
                    </m:oMath>
                  </m:oMathPara>
                </a14:m>
                <a:endParaRPr lang="es-AR" sz="2000" dirty="0"/>
              </a:p>
            </p:txBody>
          </p:sp>
        </mc:Choice>
        <mc:Fallback>
          <p:sp>
            <p:nvSpPr>
              <p:cNvPr id="8" name="CuadroTexto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6236" y="2169790"/>
                <a:ext cx="2528064" cy="307777"/>
              </a:xfrm>
              <a:prstGeom prst="rect">
                <a:avLst/>
              </a:prstGeom>
              <a:blipFill rotWithShape="0">
                <a:blip r:embed="rId7"/>
                <a:stretch>
                  <a:fillRect l="-723" t="-4000" r="-1928" b="-6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CuadroTexto 8"/>
              <p:cNvSpPr txBox="1"/>
              <p:nvPr/>
            </p:nvSpPr>
            <p:spPr>
              <a:xfrm>
                <a:off x="5301669" y="4188679"/>
                <a:ext cx="1775037" cy="52508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𝑣</m:t>
                      </m:r>
                      <m:d>
                        <m:dPr>
                          <m:ctrlPr>
                            <a:rPr lang="es-E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ES" sz="2000" b="0" i="0" smtClean="0">
                          <a:latin typeface="Cambria Math" panose="02040503050406030204" pitchFamily="18" charset="0"/>
                        </a:rPr>
                        <m:t>−20</m:t>
                      </m:r>
                      <m:f>
                        <m:fPr>
                          <m:ctrlPr>
                            <a:rPr lang="es-E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</m:oMath>
                  </m:oMathPara>
                </a14:m>
                <a:endParaRPr lang="es-AR" sz="2000" dirty="0"/>
              </a:p>
            </p:txBody>
          </p:sp>
        </mc:Choice>
        <mc:Fallback>
          <p:sp>
            <p:nvSpPr>
              <p:cNvPr id="9" name="CuadroTexto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1669" y="4188679"/>
                <a:ext cx="1775037" cy="525080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CuadroTexto 9"/>
              <p:cNvSpPr txBox="1"/>
              <p:nvPr/>
            </p:nvSpPr>
            <p:spPr>
              <a:xfrm>
                <a:off x="733005" y="4316963"/>
                <a:ext cx="2916568" cy="76123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−1,6</m:t>
                          </m:r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  <m:f>
                            <m:fPr>
                              <m:ctrlPr>
                                <a:rPr lang="es-E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ES" sz="2000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num>
                            <m:den>
                              <m: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den>
                          </m:f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−(−20</m:t>
                          </m:r>
                          <m:f>
                            <m:fPr>
                              <m:ctrlPr>
                                <a:rPr lang="es-E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ES" sz="2000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num>
                            <m:den>
                              <m:r>
                                <a:rPr lang="es-ES" sz="2000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den>
                          </m:f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5,18</m:t>
                          </m:r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−0</m:t>
                          </m:r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</m:oMath>
                  </m:oMathPara>
                </a14:m>
                <a:endParaRPr lang="es-AR" sz="2000" dirty="0"/>
              </a:p>
            </p:txBody>
          </p:sp>
        </mc:Choice>
        <mc:Fallback>
          <p:sp>
            <p:nvSpPr>
              <p:cNvPr id="10" name="CuadroTexto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3005" y="4316963"/>
                <a:ext cx="2916568" cy="761234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CuadroTexto 10"/>
              <p:cNvSpPr txBox="1"/>
              <p:nvPr/>
            </p:nvSpPr>
            <p:spPr>
              <a:xfrm>
                <a:off x="5196236" y="2763417"/>
                <a:ext cx="5126212" cy="52726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𝑣</m:t>
                      </m:r>
                      <m:d>
                        <m:dPr>
                          <m:ctrlPr>
                            <a:rPr lang="es-E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3,67</m:t>
                          </m:r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=3</m:t>
                      </m:r>
                      <m:f>
                        <m:fPr>
                          <m:ctrlPr>
                            <a:rPr lang="es-E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sSup>
                            <m:sSupPr>
                              <m:ctrlPr>
                                <a:rPr lang="es-E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  <m:sSup>
                        <m:sSupPr>
                          <m:ctrlPr>
                            <a:rPr lang="es-ES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5,18</m:t>
                          </m:r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12</m:t>
                      </m:r>
                      <m:f>
                        <m:fPr>
                          <m:ctrlPr>
                            <a:rPr lang="es-E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sSup>
                            <m:sSupPr>
                              <m:ctrlPr>
                                <a:rPr lang="es-E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s-ES" sz="2000" b="0" i="0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sz="2000" b="0" i="0" smtClean="0">
                          <a:latin typeface="Cambria Math" panose="02040503050406030204" pitchFamily="18" charset="0"/>
                        </a:rPr>
                        <m:t>5,18</m:t>
                      </m:r>
                      <m:r>
                        <m:rPr>
                          <m:sty m:val="p"/>
                        </m:rPr>
                        <a:rPr lang="es-ES" sz="2000" b="0" i="0" smtClean="0">
                          <a:latin typeface="Cambria Math" panose="02040503050406030204" pitchFamily="18" charset="0"/>
                        </a:rPr>
                        <m:t>s</m:t>
                      </m:r>
                      <m:r>
                        <a:rPr lang="es-ES" sz="2000" b="0" i="0" smtClean="0">
                          <a:latin typeface="Cambria Math" panose="02040503050406030204" pitchFamily="18" charset="0"/>
                        </a:rPr>
                        <m:t>−20</m:t>
                      </m:r>
                      <m:f>
                        <m:fPr>
                          <m:ctrlPr>
                            <a:rPr lang="es-E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</m:oMath>
                  </m:oMathPara>
                </a14:m>
                <a:endParaRPr lang="es-AR" sz="2000" dirty="0"/>
              </a:p>
            </p:txBody>
          </p:sp>
        </mc:Choice>
        <mc:Fallback>
          <p:sp>
            <p:nvSpPr>
              <p:cNvPr id="11" name="CuadroTexto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6236" y="2763417"/>
                <a:ext cx="5126212" cy="527260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CuadroTexto 11"/>
              <p:cNvSpPr txBox="1"/>
              <p:nvPr/>
            </p:nvSpPr>
            <p:spPr>
              <a:xfrm>
                <a:off x="695498" y="5302315"/>
                <a:ext cx="1244380" cy="411844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 xmlns:m="http://schemas.openxmlformats.org/officeDocument/2006/math">
                    <m:sSub>
                      <m:sSubPr>
                        <m:ctrlPr>
                          <a:rPr lang="es-AR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sz="20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s-ES" sz="20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es-ES" sz="2000" b="0" i="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≅</a:t>
                </a:r>
                <a14:m>
                  <m:oMath xmlns:m="http://schemas.openxmlformats.org/officeDocument/2006/math">
                    <m:r>
                      <a:rPr lang="es-MX" sz="2000" b="0" i="1" smtClean="0">
                        <a:latin typeface="Cambria Math" panose="02040503050406030204" pitchFamily="18" charset="0"/>
                      </a:rPr>
                      <m:t>3,54</m:t>
                    </m:r>
                    <m:f>
                      <m:fPr>
                        <m:ctrlPr>
                          <a:rPr lang="es-E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sz="20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sSup>
                          <m:sSupPr>
                            <m:ctrlPr>
                              <a:rPr lang="es-ES" sz="2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ES" sz="20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s-ES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s-AR" sz="2000" dirty="0"/>
              </a:p>
            </p:txBody>
          </p:sp>
        </mc:Choice>
        <mc:Fallback>
          <p:sp>
            <p:nvSpPr>
              <p:cNvPr id="12" name="CuadroTexto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498" y="5302315"/>
                <a:ext cx="1244380" cy="411844"/>
              </a:xfrm>
              <a:prstGeom prst="rect">
                <a:avLst/>
              </a:prstGeom>
              <a:blipFill rotWithShape="0">
                <a:blip r:embed="rId11"/>
                <a:stretch>
                  <a:fillRect l="-4369" t="-10145" r="-1942" b="-17391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CuadroTexto 12"/>
          <p:cNvSpPr txBox="1"/>
          <p:nvPr/>
        </p:nvSpPr>
        <p:spPr>
          <a:xfrm>
            <a:off x="8402199" y="323273"/>
            <a:ext cx="358660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/>
              <a:t>Para trazar las gráficas, se hallan los puntos críticos, las raíces, intervalos de crecimiento y decrecimiento.</a:t>
            </a:r>
            <a:endParaRPr lang="es-AR" sz="2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Rectángulo 13"/>
              <p:cNvSpPr/>
              <p:nvPr/>
            </p:nvSpPr>
            <p:spPr>
              <a:xfrm>
                <a:off x="5219508" y="3444504"/>
                <a:ext cx="2263247" cy="5648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i="1" smtClean="0">
                          <a:latin typeface="Cambria Math" panose="02040503050406030204" pitchFamily="18" charset="0"/>
                        </a:rPr>
                        <m:t>𝑣</m:t>
                      </m:r>
                      <m:d>
                        <m:dPr>
                          <m:ctrlPr>
                            <a:rPr lang="es-E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5,18</m:t>
                          </m:r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  <m:r>
                        <a:rPr lang="es-E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−1,66</m:t>
                      </m:r>
                      <m:f>
                        <m:f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</m:oMath>
                  </m:oMathPara>
                </a14:m>
                <a:endParaRPr lang="es-AR" dirty="0"/>
              </a:p>
            </p:txBody>
          </p:sp>
        </mc:Choice>
        <mc:Fallback>
          <p:sp>
            <p:nvSpPr>
              <p:cNvPr id="14" name="Rectángulo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9508" y="3444504"/>
                <a:ext cx="2263247" cy="564898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7165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 animBg="1"/>
      <p:bldP spid="6" grpId="0"/>
      <p:bldP spid="7" grpId="0"/>
      <p:bldP spid="8" grpId="0"/>
      <p:bldP spid="9" grpId="0"/>
      <p:bldP spid="10" grpId="0"/>
      <p:bldP spid="11" grpId="0"/>
      <p:bldP spid="12" grpId="0" animBg="1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031" y="0"/>
            <a:ext cx="11861441" cy="6768757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4404574" y="4172755"/>
            <a:ext cx="13651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aceleración</a:t>
            </a:r>
            <a:endParaRPr lang="es-AR" dirty="0"/>
          </a:p>
        </p:txBody>
      </p:sp>
      <p:sp>
        <p:nvSpPr>
          <p:cNvPr id="6" name="CuadroTexto 5"/>
          <p:cNvSpPr txBox="1"/>
          <p:nvPr/>
        </p:nvSpPr>
        <p:spPr>
          <a:xfrm>
            <a:off x="4636395" y="858729"/>
            <a:ext cx="11333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velocidad</a:t>
            </a:r>
            <a:endParaRPr lang="es-AR" dirty="0"/>
          </a:p>
        </p:txBody>
      </p:sp>
      <p:grpSp>
        <p:nvGrpSpPr>
          <p:cNvPr id="10" name="Grupo 9"/>
          <p:cNvGrpSpPr/>
          <p:nvPr/>
        </p:nvGrpSpPr>
        <p:grpSpPr>
          <a:xfrm>
            <a:off x="6877318" y="218941"/>
            <a:ext cx="4211392" cy="6190582"/>
            <a:chOff x="6877318" y="218941"/>
            <a:chExt cx="4211392" cy="6190582"/>
          </a:xfrm>
        </p:grpSpPr>
        <p:sp>
          <p:nvSpPr>
            <p:cNvPr id="7" name="CuadroTexto 6"/>
            <p:cNvSpPr txBox="1"/>
            <p:nvPr/>
          </p:nvSpPr>
          <p:spPr>
            <a:xfrm>
              <a:off x="8152327" y="218941"/>
              <a:ext cx="293638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dirty="0" smtClean="0">
                  <a:solidFill>
                    <a:srgbClr val="FF0000"/>
                  </a:solidFill>
                </a:rPr>
                <a:t>Donde la pendiente de la función posición es cero </a:t>
              </a:r>
              <a:r>
                <a:rPr lang="es-AR" smtClean="0">
                  <a:solidFill>
                    <a:srgbClr val="FF0000"/>
                  </a:solidFill>
                </a:rPr>
                <a:t>(extremos A y B), </a:t>
              </a:r>
              <a:r>
                <a:rPr lang="es-AR" dirty="0" smtClean="0">
                  <a:solidFill>
                    <a:srgbClr val="FF0000"/>
                  </a:solidFill>
                </a:rPr>
                <a:t>la velocidad es cero</a:t>
              </a:r>
              <a:endParaRPr lang="es-AR" dirty="0">
                <a:solidFill>
                  <a:srgbClr val="FF0000"/>
                </a:solidFill>
              </a:endParaRPr>
            </a:p>
          </p:txBody>
        </p:sp>
        <p:sp>
          <p:nvSpPr>
            <p:cNvPr id="8" name="Elipse 7"/>
            <p:cNvSpPr/>
            <p:nvPr/>
          </p:nvSpPr>
          <p:spPr>
            <a:xfrm>
              <a:off x="10167870" y="2674650"/>
              <a:ext cx="785611" cy="3734873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9" name="Elipse 8"/>
            <p:cNvSpPr/>
            <p:nvPr/>
          </p:nvSpPr>
          <p:spPr>
            <a:xfrm>
              <a:off x="6877318" y="2215166"/>
              <a:ext cx="759854" cy="1107583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  <p:grpSp>
        <p:nvGrpSpPr>
          <p:cNvPr id="12" name="Grupo 11"/>
          <p:cNvGrpSpPr/>
          <p:nvPr/>
        </p:nvGrpSpPr>
        <p:grpSpPr>
          <a:xfrm>
            <a:off x="6033751" y="2824937"/>
            <a:ext cx="3316310" cy="6927357"/>
            <a:chOff x="8152327" y="-848529"/>
            <a:chExt cx="3316310" cy="6927357"/>
          </a:xfrm>
        </p:grpSpPr>
        <p:sp>
          <p:nvSpPr>
            <p:cNvPr id="13" name="CuadroTexto 12"/>
            <p:cNvSpPr txBox="1"/>
            <p:nvPr/>
          </p:nvSpPr>
          <p:spPr>
            <a:xfrm>
              <a:off x="9298546" y="5705341"/>
              <a:ext cx="1262130" cy="3734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dirty="0" smtClean="0">
                  <a:solidFill>
                    <a:srgbClr val="00B050"/>
                  </a:solidFill>
                </a:rPr>
                <a:t>posición</a:t>
              </a:r>
              <a:endParaRPr lang="es-AR" dirty="0">
                <a:solidFill>
                  <a:srgbClr val="00B050"/>
                </a:solidFill>
              </a:endParaRPr>
            </a:p>
          </p:txBody>
        </p:sp>
        <p:sp>
          <p:nvSpPr>
            <p:cNvPr id="14" name="CuadroTexto 13"/>
            <p:cNvSpPr txBox="1"/>
            <p:nvPr/>
          </p:nvSpPr>
          <p:spPr>
            <a:xfrm>
              <a:off x="8152327" y="218941"/>
              <a:ext cx="293638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dirty="0">
                  <a:solidFill>
                    <a:srgbClr val="002060"/>
                  </a:solidFill>
                </a:rPr>
                <a:t>Donde la pendiente de la </a:t>
              </a:r>
              <a:r>
                <a:rPr lang="es-AR" dirty="0" smtClean="0">
                  <a:solidFill>
                    <a:srgbClr val="002060"/>
                  </a:solidFill>
                </a:rPr>
                <a:t>función velocidad </a:t>
              </a:r>
              <a:r>
                <a:rPr lang="es-AR" dirty="0">
                  <a:solidFill>
                    <a:srgbClr val="002060"/>
                  </a:solidFill>
                </a:rPr>
                <a:t>es cero </a:t>
              </a:r>
              <a:r>
                <a:rPr lang="es-AR" dirty="0" smtClean="0">
                  <a:solidFill>
                    <a:srgbClr val="002060"/>
                  </a:solidFill>
                </a:rPr>
                <a:t>(el mínimo C), </a:t>
              </a:r>
              <a:r>
                <a:rPr lang="es-AR" dirty="0">
                  <a:solidFill>
                    <a:srgbClr val="002060"/>
                  </a:solidFill>
                </a:rPr>
                <a:t>la aceleración es cero</a:t>
              </a:r>
              <a:endParaRPr lang="es-AR" dirty="0">
                <a:solidFill>
                  <a:srgbClr val="002060"/>
                </a:solidFill>
              </a:endParaRPr>
            </a:p>
          </p:txBody>
        </p:sp>
        <p:sp>
          <p:nvSpPr>
            <p:cNvPr id="16" name="Elipse 15"/>
            <p:cNvSpPr/>
            <p:nvPr/>
          </p:nvSpPr>
          <p:spPr>
            <a:xfrm>
              <a:off x="10708783" y="-848529"/>
              <a:ext cx="759854" cy="1107583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>
                <a:solidFill>
                  <a:srgbClr val="002060"/>
                </a:solidFill>
              </a:endParaRPr>
            </a:p>
          </p:txBody>
        </p:sp>
      </p:grpSp>
      <p:sp>
        <p:nvSpPr>
          <p:cNvPr id="17" name="CuadroTexto 16"/>
          <p:cNvSpPr txBox="1"/>
          <p:nvPr/>
        </p:nvSpPr>
        <p:spPr>
          <a:xfrm>
            <a:off x="8653846" y="5052879"/>
            <a:ext cx="966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posición</a:t>
            </a:r>
            <a:endParaRPr lang="es-AR" dirty="0"/>
          </a:p>
        </p:txBody>
      </p:sp>
      <p:grpSp>
        <p:nvGrpSpPr>
          <p:cNvPr id="22" name="Grupo 21"/>
          <p:cNvGrpSpPr/>
          <p:nvPr/>
        </p:nvGrpSpPr>
        <p:grpSpPr>
          <a:xfrm>
            <a:off x="6664056" y="2644736"/>
            <a:ext cx="4676548" cy="3126682"/>
            <a:chOff x="6664056" y="2644736"/>
            <a:chExt cx="4676548" cy="3126682"/>
          </a:xfrm>
        </p:grpSpPr>
        <p:cxnSp>
          <p:nvCxnSpPr>
            <p:cNvPr id="19" name="Conector recto 18"/>
            <p:cNvCxnSpPr/>
            <p:nvPr/>
          </p:nvCxnSpPr>
          <p:spPr>
            <a:xfrm>
              <a:off x="6664056" y="2644736"/>
              <a:ext cx="1559859" cy="0"/>
            </a:xfrm>
            <a:prstGeom prst="line">
              <a:avLst/>
            </a:prstGeom>
            <a:ln w="349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ector recto 19"/>
            <p:cNvCxnSpPr/>
            <p:nvPr/>
          </p:nvCxnSpPr>
          <p:spPr>
            <a:xfrm>
              <a:off x="9780745" y="5771418"/>
              <a:ext cx="1559859" cy="0"/>
            </a:xfrm>
            <a:prstGeom prst="line">
              <a:avLst/>
            </a:prstGeom>
            <a:ln w="349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1" name="Conector recto 20"/>
          <p:cNvCxnSpPr/>
          <p:nvPr/>
        </p:nvCxnSpPr>
        <p:spPr>
          <a:xfrm>
            <a:off x="8152327" y="3704874"/>
            <a:ext cx="1559859" cy="0"/>
          </a:xfrm>
          <a:prstGeom prst="line">
            <a:avLst/>
          </a:prstGeom>
          <a:ln w="3492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585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86</Words>
  <Application>Microsoft Office PowerPoint</Application>
  <PresentationFormat>Panorámica</PresentationFormat>
  <Paragraphs>31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Cambria Math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Alumno_Invitado</dc:creator>
  <cp:lastModifiedBy>User</cp:lastModifiedBy>
  <cp:revision>16</cp:revision>
  <dcterms:created xsi:type="dcterms:W3CDTF">2023-08-28T13:16:10Z</dcterms:created>
  <dcterms:modified xsi:type="dcterms:W3CDTF">2023-08-30T19:59:24Z</dcterms:modified>
</cp:coreProperties>
</file>