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729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3576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324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866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8886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378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018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621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073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936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19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C8F8-9702-4C1F-B56C-15C36E6F5A32}" type="datetimeFigureOut">
              <a:rPr lang="es-AR" smtClean="0"/>
              <a:t>26/8/2023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214FD-1BB7-4C54-92D5-F5D45D56252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5220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2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1" y="-127303"/>
            <a:ext cx="6884061" cy="341025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/>
              <p:cNvSpPr txBox="1"/>
              <p:nvPr/>
            </p:nvSpPr>
            <p:spPr>
              <a:xfrm>
                <a:off x="528034" y="3670478"/>
                <a:ext cx="15091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𝐴𝑡</m:t>
                      </m:r>
                      <m:r>
                        <a:rPr lang="es-MX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s-MX" sz="2000" b="0" i="0" smtClean="0">
                          <a:latin typeface="Cambria Math" panose="02040503050406030204" pitchFamily="18" charset="0"/>
                        </a:rPr>
                        <m:t>B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34" y="3670478"/>
                <a:ext cx="1509196" cy="307777"/>
              </a:xfrm>
              <a:prstGeom prst="rect">
                <a:avLst/>
              </a:prstGeom>
              <a:blipFill rotWithShape="0">
                <a:blip r:embed="rId3"/>
                <a:stretch>
                  <a:fillRect l="-2024" t="-1961" r="-1619"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/>
              <p:cNvSpPr txBox="1"/>
              <p:nvPr/>
            </p:nvSpPr>
            <p:spPr>
              <a:xfrm>
                <a:off x="528033" y="4227437"/>
                <a:ext cx="2781082" cy="527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=1,2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0,120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33" y="4227437"/>
                <a:ext cx="2781082" cy="5272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528032" y="5053367"/>
                <a:ext cx="4625305" cy="807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MX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1,2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s-MX" sz="20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s-MX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den>
                              </m:f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0,120</m:t>
                                  </m:r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32" y="5053367"/>
                <a:ext cx="4625305" cy="80733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ángulo 2"/>
              <p:cNvSpPr/>
              <p:nvPr/>
            </p:nvSpPr>
            <p:spPr>
              <a:xfrm>
                <a:off x="528032" y="5860704"/>
                <a:ext cx="4012317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1,2</m:t>
                          </m:r>
                          <m:f>
                            <m:f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s-MX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den>
                              </m:f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32" y="5860704"/>
                <a:ext cx="4012317" cy="89967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ángulo 6"/>
              <p:cNvSpPr/>
              <p:nvPr/>
            </p:nvSpPr>
            <p:spPr>
              <a:xfrm>
                <a:off x="7728107" y="203937"/>
                <a:ext cx="3809056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−0,120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107" y="203937"/>
                <a:ext cx="3809056" cy="71006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/>
              <p:cNvSpPr txBox="1"/>
              <p:nvPr/>
            </p:nvSpPr>
            <p:spPr>
              <a:xfrm>
                <a:off x="7332499" y="2148817"/>
                <a:ext cx="4859501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dirty="0" smtClean="0"/>
                  <a:t>La constante de integración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AR" sz="2000" dirty="0" smtClean="0"/>
                  <a:t> 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s-AR" sz="2000" dirty="0" smtClean="0"/>
                  <a:t>la velocidad en el instante </a:t>
                </a: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=0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). </m:t>
                    </m:r>
                  </m:oMath>
                </a14:m>
                <a:r>
                  <a:rPr lang="es-AR" sz="2000" dirty="0" smtClean="0"/>
                  <a:t>El problema dice que está en reposo, es decir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s-AR" sz="2000" dirty="0"/>
              </a:p>
            </p:txBody>
          </p:sp>
        </mc:Choice>
        <mc:Fallback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499" y="2148817"/>
                <a:ext cx="4859501" cy="1015663"/>
              </a:xfrm>
              <a:prstGeom prst="rect">
                <a:avLst/>
              </a:prstGeom>
              <a:blipFill rotWithShape="0">
                <a:blip r:embed="rId8"/>
                <a:stretch>
                  <a:fillRect l="-1380" t="-2994" r="-1882" b="-958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ángulo 8"/>
              <p:cNvSpPr/>
              <p:nvPr/>
            </p:nvSpPr>
            <p:spPr>
              <a:xfrm>
                <a:off x="7869775" y="1222793"/>
                <a:ext cx="3792961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−0,120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775" y="1222793"/>
                <a:ext cx="3792961" cy="71006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ángulo 9"/>
              <p:cNvSpPr/>
              <p:nvPr/>
            </p:nvSpPr>
            <p:spPr>
              <a:xfrm>
                <a:off x="7537371" y="3157363"/>
                <a:ext cx="3888629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−0,120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0" name="Rectá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371" y="3157363"/>
                <a:ext cx="3888629" cy="71006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ángulo 10"/>
              <p:cNvSpPr/>
              <p:nvPr/>
            </p:nvSpPr>
            <p:spPr>
              <a:xfrm>
                <a:off x="7537371" y="4044773"/>
                <a:ext cx="2689647" cy="710066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371" y="4044773"/>
                <a:ext cx="2689647" cy="71006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ángulo 11"/>
              <p:cNvSpPr/>
              <p:nvPr/>
            </p:nvSpPr>
            <p:spPr>
              <a:xfrm>
                <a:off x="7537371" y="5280445"/>
                <a:ext cx="3325654" cy="619593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6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sz="2000" i="1">
                          <a:latin typeface="Cambria Math" panose="02040503050406030204" pitchFamily="18" charset="0"/>
                        </a:rPr>
                        <m:t>−0,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040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371" y="5280445"/>
                <a:ext cx="3325654" cy="61959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14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3" grpId="0"/>
      <p:bldP spid="7" grpId="0"/>
      <p:bldP spid="8" grpId="0"/>
      <p:bldP spid="9" grpId="0"/>
      <p:bldP spid="10" grpId="0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ángulo 1"/>
              <p:cNvSpPr/>
              <p:nvPr/>
            </p:nvSpPr>
            <p:spPr>
              <a:xfrm>
                <a:off x="412907" y="345604"/>
                <a:ext cx="1430328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907" y="345604"/>
                <a:ext cx="1430328" cy="8996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/>
          <p:cNvSpPr txBox="1"/>
          <p:nvPr/>
        </p:nvSpPr>
        <p:spPr>
          <a:xfrm>
            <a:off x="478865" y="3625672"/>
            <a:ext cx="3774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Las constantes salen de la integral.</a:t>
            </a:r>
            <a:endParaRPr lang="es-A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/>
              <p:cNvSpPr/>
              <p:nvPr/>
            </p:nvSpPr>
            <p:spPr>
              <a:xfrm>
                <a:off x="229394" y="4313277"/>
                <a:ext cx="5981894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0,120</m:t>
                          </m:r>
                          <m:f>
                            <m:f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den>
                          </m:f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nary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94" y="4313277"/>
                <a:ext cx="5981894" cy="89967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ángulo 5"/>
              <p:cNvSpPr/>
              <p:nvPr/>
            </p:nvSpPr>
            <p:spPr>
              <a:xfrm>
                <a:off x="7177097" y="1205870"/>
                <a:ext cx="4591193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0.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0,120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097" y="1205870"/>
                <a:ext cx="4591193" cy="71006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7454188" y="352597"/>
                <a:ext cx="431576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s-MX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AR" sz="2000" dirty="0" smtClean="0"/>
                  <a:t> es la posición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AR" sz="2000" dirty="0" smtClean="0"/>
                  <a:t> (x en </a:t>
                </a: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=0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s-AR" sz="2000" dirty="0" smtClean="0"/>
                  <a:t>) que el enunciado dice que es cero metros.</a:t>
                </a:r>
                <a:endParaRPr lang="es-AR" sz="2000" dirty="0"/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4188" y="352597"/>
                <a:ext cx="4315765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1554" t="-5172" b="-1465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ángulo 7"/>
              <p:cNvSpPr/>
              <p:nvPr/>
            </p:nvSpPr>
            <p:spPr>
              <a:xfrm>
                <a:off x="7177097" y="2093255"/>
                <a:ext cx="4947573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+1,2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0,120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8" name="Rectá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097" y="2093255"/>
                <a:ext cx="4947573" cy="71006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ángulo 8"/>
              <p:cNvSpPr/>
              <p:nvPr/>
            </p:nvSpPr>
            <p:spPr>
              <a:xfrm>
                <a:off x="7395785" y="3135165"/>
                <a:ext cx="3322704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=1,2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0,120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5785" y="3135165"/>
                <a:ext cx="3322704" cy="71006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ángulo 9"/>
              <p:cNvSpPr/>
              <p:nvPr/>
            </p:nvSpPr>
            <p:spPr>
              <a:xfrm>
                <a:off x="7395785" y="4961671"/>
                <a:ext cx="2028632" cy="709938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0" name="Rectá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5785" y="4961671"/>
                <a:ext cx="2028632" cy="70993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ángulo 10"/>
              <p:cNvSpPr/>
              <p:nvPr/>
            </p:nvSpPr>
            <p:spPr>
              <a:xfrm>
                <a:off x="221672" y="1306962"/>
                <a:ext cx="4611468" cy="8996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1,2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−0,120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den>
                              </m:f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s-MX" sz="200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72" y="1306962"/>
                <a:ext cx="4611468" cy="89967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ángulo 12"/>
              <p:cNvSpPr/>
              <p:nvPr/>
            </p:nvSpPr>
            <p:spPr>
              <a:xfrm>
                <a:off x="412907" y="2448820"/>
                <a:ext cx="5713359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f>
                            <m:f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.</m:t>
                          </m:r>
                          <m:f>
                            <m:f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0,120</m:t>
                              </m:r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den>
                              </m:f>
                              <m:f>
                                <m:f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p>
                                      <m: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nary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907" y="2448820"/>
                <a:ext cx="5713359" cy="89967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ángulo 13"/>
              <p:cNvSpPr/>
              <p:nvPr/>
            </p:nvSpPr>
            <p:spPr>
              <a:xfrm>
                <a:off x="7395785" y="3989181"/>
                <a:ext cx="3236142" cy="619593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4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0,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03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5785" y="3989181"/>
                <a:ext cx="3236142" cy="61959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157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3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4549"/>
            <a:ext cx="12192000" cy="596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68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/>
              <p:cNvSpPr txBox="1"/>
              <p:nvPr/>
            </p:nvSpPr>
            <p:spPr>
              <a:xfrm>
                <a:off x="850005" y="373487"/>
                <a:ext cx="77536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dirty="0" smtClean="0"/>
                  <a:t>c) Calcular la velocidad máxima que alcanza en el intervalo </a:t>
                </a: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s-MX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s-MX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s-MX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≤15</m:t>
                    </m:r>
                    <m:r>
                      <a:rPr lang="es-MX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es-AR" sz="2000" dirty="0"/>
              </a:p>
            </p:txBody>
          </p:sp>
        </mc:Choice>
        <mc:Fallback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005" y="373487"/>
                <a:ext cx="7753668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786" t="-7576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/>
          <p:cNvSpPr txBox="1"/>
          <p:nvPr/>
        </p:nvSpPr>
        <p:spPr>
          <a:xfrm>
            <a:off x="816310" y="867636"/>
            <a:ext cx="4702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El máximo (o mínimo) de una función se obtiene igualando a cero su derivada.</a:t>
            </a:r>
            <a:endParaRPr lang="es-AR" sz="2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0006" y="1790163"/>
            <a:ext cx="4128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¿Cuál es la derivada de la velocidad?</a:t>
            </a:r>
            <a:endParaRPr lang="es-AR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850007" y="2313835"/>
            <a:ext cx="3205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Respuesta: la aceleración.</a:t>
            </a:r>
            <a:endParaRPr lang="es-A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472021" y="3033796"/>
                <a:ext cx="3006871" cy="5272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=1,2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0,120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21" y="3033796"/>
                <a:ext cx="3006871" cy="5272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719837" y="3859521"/>
                <a:ext cx="2729890" cy="411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2000" dirty="0" smtClean="0"/>
                  <a:t>0</a:t>
                </a: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=1,2</m:t>
                    </m:r>
                    <m:f>
                      <m:fPr>
                        <m:ctrlPr>
                          <a:rPr lang="es-MX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den>
                    </m:f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s-MX" sz="2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MX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s-MX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0,120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s-AR" sz="2000" dirty="0"/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837" y="3859521"/>
                <a:ext cx="2729890" cy="411844"/>
              </a:xfrm>
              <a:prstGeom prst="rect">
                <a:avLst/>
              </a:prstGeom>
              <a:blipFill rotWithShape="0">
                <a:blip r:embed="rId4"/>
                <a:stretch>
                  <a:fillRect l="-5580" t="-8824" b="-2205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upo 30"/>
          <p:cNvGrpSpPr/>
          <p:nvPr/>
        </p:nvGrpSpPr>
        <p:grpSpPr>
          <a:xfrm>
            <a:off x="3340877" y="3586655"/>
            <a:ext cx="1424351" cy="370222"/>
            <a:chOff x="3340877" y="3586655"/>
            <a:chExt cx="1424351" cy="37022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CuadroTexto 7"/>
                <p:cNvSpPr txBox="1"/>
                <p:nvPr/>
              </p:nvSpPr>
              <p:spPr>
                <a:xfrm>
                  <a:off x="3932401" y="3586655"/>
                  <a:ext cx="832827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s-AR" sz="2000" dirty="0"/>
                </a:p>
              </p:txBody>
            </p:sp>
          </mc:Choice>
          <mc:Fallback>
            <p:sp>
              <p:nvSpPr>
                <p:cNvPr id="8" name="Cuadro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2401" y="3586655"/>
                  <a:ext cx="832827" cy="30777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460" r="-1460" b="-588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Conector recto de flecha 10"/>
            <p:cNvCxnSpPr/>
            <p:nvPr/>
          </p:nvCxnSpPr>
          <p:spPr>
            <a:xfrm flipV="1">
              <a:off x="3340877" y="3765430"/>
              <a:ext cx="568013" cy="1914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upo 31"/>
          <p:cNvGrpSpPr/>
          <p:nvPr/>
        </p:nvGrpSpPr>
        <p:grpSpPr>
          <a:xfrm>
            <a:off x="3338906" y="4096445"/>
            <a:ext cx="1581362" cy="378128"/>
            <a:chOff x="3338906" y="4096445"/>
            <a:chExt cx="1581362" cy="37812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CuadroTexto 8"/>
                <p:cNvSpPr txBox="1"/>
                <p:nvPr/>
              </p:nvSpPr>
              <p:spPr>
                <a:xfrm>
                  <a:off x="3932401" y="4166796"/>
                  <a:ext cx="987867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=10</m:t>
                        </m:r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s-AR" sz="2000" dirty="0"/>
                </a:p>
              </p:txBody>
            </p:sp>
          </mc:Choice>
          <mc:Fallback>
            <p:sp>
              <p:nvSpPr>
                <p:cNvPr id="9" name="CuadroTexto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2401" y="4166796"/>
                  <a:ext cx="987867" cy="30777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617" r="-1235" b="-6000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Conector recto de flecha 11"/>
            <p:cNvCxnSpPr/>
            <p:nvPr/>
          </p:nvCxnSpPr>
          <p:spPr>
            <a:xfrm>
              <a:off x="3338906" y="4096445"/>
              <a:ext cx="460363" cy="208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7" name="Imagen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00471" y="742819"/>
            <a:ext cx="5153744" cy="6030167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1943" y="4713653"/>
            <a:ext cx="2829320" cy="1428949"/>
          </a:xfrm>
          <a:prstGeom prst="rect">
            <a:avLst/>
          </a:prstGeom>
        </p:spPr>
      </p:pic>
      <p:grpSp>
        <p:nvGrpSpPr>
          <p:cNvPr id="23" name="Grupo 22"/>
          <p:cNvGrpSpPr/>
          <p:nvPr/>
        </p:nvGrpSpPr>
        <p:grpSpPr>
          <a:xfrm>
            <a:off x="5086666" y="3622832"/>
            <a:ext cx="5047980" cy="668090"/>
            <a:chOff x="4741714" y="3652594"/>
            <a:chExt cx="5226534" cy="668091"/>
          </a:xfrm>
        </p:grpSpPr>
        <p:cxnSp>
          <p:nvCxnSpPr>
            <p:cNvPr id="20" name="Conector recto de flecha 19"/>
            <p:cNvCxnSpPr>
              <a:stCxn id="9" idx="3"/>
            </p:cNvCxnSpPr>
            <p:nvPr/>
          </p:nvCxnSpPr>
          <p:spPr>
            <a:xfrm flipV="1">
              <a:off x="4741714" y="3652594"/>
              <a:ext cx="5226534" cy="668091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2" name="CuadroTexto 21"/>
            <p:cNvSpPr txBox="1"/>
            <p:nvPr/>
          </p:nvSpPr>
          <p:spPr>
            <a:xfrm rot="21080316">
              <a:off x="5676458" y="3674855"/>
              <a:ext cx="1130736" cy="369332"/>
            </a:xfrm>
            <a:prstGeom prst="rect">
              <a:avLst/>
            </a:prstGeom>
            <a:noFill/>
            <a:ln w="3175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dirty="0" smtClean="0">
                  <a:solidFill>
                    <a:srgbClr val="00B050"/>
                  </a:solidFill>
                </a:rPr>
                <a:t>Máximo</a:t>
              </a:r>
              <a:endParaRPr lang="es-AR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Elipse 23"/>
          <p:cNvSpPr/>
          <p:nvPr/>
        </p:nvSpPr>
        <p:spPr>
          <a:xfrm>
            <a:off x="3774410" y="4169147"/>
            <a:ext cx="1415271" cy="31657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2000"/>
          </a:p>
        </p:txBody>
      </p:sp>
    </p:spTree>
    <p:extLst>
      <p:ext uri="{BB962C8B-B14F-4D97-AF65-F5344CB8AC3E}">
        <p14:creationId xmlns:p14="http://schemas.microsoft.com/office/powerpoint/2010/main" val="104012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ángulo 1"/>
              <p:cNvSpPr/>
              <p:nvPr/>
            </p:nvSpPr>
            <p:spPr>
              <a:xfrm>
                <a:off x="659879" y="420699"/>
                <a:ext cx="3325654" cy="619593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6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sz="2000" i="1">
                          <a:latin typeface="Cambria Math" panose="02040503050406030204" pitchFamily="18" charset="0"/>
                        </a:rPr>
                        <m:t>−0,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040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79" y="420699"/>
                <a:ext cx="3325654" cy="61959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ángulo 2"/>
              <p:cNvSpPr/>
              <p:nvPr/>
            </p:nvSpPr>
            <p:spPr>
              <a:xfrm>
                <a:off x="577706" y="1372348"/>
                <a:ext cx="4843249" cy="61959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(10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)=0,6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(10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sz="2000" i="1">
                          <a:latin typeface="Cambria Math" panose="02040503050406030204" pitchFamily="18" charset="0"/>
                        </a:rPr>
                        <m:t>−0,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040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(10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06" y="1372348"/>
                <a:ext cx="4843249" cy="61959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ángulo 3"/>
              <p:cNvSpPr/>
              <p:nvPr/>
            </p:nvSpPr>
            <p:spPr>
              <a:xfrm>
                <a:off x="577706" y="2323997"/>
                <a:ext cx="4975786" cy="61959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(10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)=0,6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sz="2000" i="1">
                          <a:latin typeface="Cambria Math" panose="02040503050406030204" pitchFamily="18" charset="0"/>
                        </a:rPr>
                        <m:t>−0,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040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1000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06" y="2323997"/>
                <a:ext cx="4975786" cy="61959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/>
              <p:cNvSpPr/>
              <p:nvPr/>
            </p:nvSpPr>
            <p:spPr>
              <a:xfrm>
                <a:off x="659879" y="3275646"/>
                <a:ext cx="2770310" cy="61959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(10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)=60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40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79" y="3275646"/>
                <a:ext cx="2770310" cy="61959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ángulo 6"/>
              <p:cNvSpPr/>
              <p:nvPr/>
            </p:nvSpPr>
            <p:spPr>
              <a:xfrm>
                <a:off x="659879" y="4051500"/>
                <a:ext cx="1892249" cy="619593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(10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)=20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79" y="4051500"/>
                <a:ext cx="1892249" cy="61959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agen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31199" y="133219"/>
            <a:ext cx="5153744" cy="6030167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 rot="21427738">
            <a:off x="2354798" y="3180745"/>
            <a:ext cx="6181018" cy="1029285"/>
            <a:chOff x="4752305" y="3652593"/>
            <a:chExt cx="5215943" cy="652703"/>
          </a:xfrm>
        </p:grpSpPr>
        <p:cxnSp>
          <p:nvCxnSpPr>
            <p:cNvPr id="10" name="Conector recto de flecha 9"/>
            <p:cNvCxnSpPr/>
            <p:nvPr/>
          </p:nvCxnSpPr>
          <p:spPr>
            <a:xfrm flipV="1">
              <a:off x="4752305" y="3652593"/>
              <a:ext cx="5215943" cy="652703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1" name="CuadroTexto 10"/>
            <p:cNvSpPr txBox="1"/>
            <p:nvPr/>
          </p:nvSpPr>
          <p:spPr>
            <a:xfrm rot="21080316">
              <a:off x="5676458" y="3674855"/>
              <a:ext cx="1130736" cy="369332"/>
            </a:xfrm>
            <a:prstGeom prst="rect">
              <a:avLst/>
            </a:prstGeom>
            <a:noFill/>
            <a:ln w="3175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dirty="0" smtClean="0">
                  <a:solidFill>
                    <a:srgbClr val="00B050"/>
                  </a:solidFill>
                </a:rPr>
                <a:t>Máximo</a:t>
              </a:r>
              <a:endParaRPr lang="es-AR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13" name="Conector recto 12"/>
          <p:cNvCxnSpPr/>
          <p:nvPr/>
        </p:nvCxnSpPr>
        <p:spPr>
          <a:xfrm>
            <a:off x="8667482" y="3026593"/>
            <a:ext cx="1416676" cy="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10151650" y="2888169"/>
            <a:ext cx="225404" cy="2108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CuadroTexto 14"/>
          <p:cNvSpPr txBox="1"/>
          <p:nvPr/>
        </p:nvSpPr>
        <p:spPr>
          <a:xfrm flipH="1">
            <a:off x="-592429" y="4911073"/>
            <a:ext cx="270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FIN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46814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 -0.019 0.007 -0.037 0.015 -0.037 C 0.024 -0.037 0.027 -0.019 0.03 0 C 0.034 0.021 0.037 0.042 0.047 0.042 C 0.056 0.042 0.059 0.021 0.063 0 C 0.065 -0.019 0.069 -0.037 0.078 -0.037 C 0.086 -0.037 0.09 -0.019 0.093 0 C 0.096 0.021 0.1 0.042 0.109 0.042 C 0.118 0.042 0.125 0 0.125 0 C 0.128 -0.019 0.131 -0.037 0.14 -0.037 C 0.149 -0.037 0.152 -0.019 0.155 0 C 0.159 0.021 0.162 0.042 0.172 0.042 C 0.181 0.042 0.184 0.021 0.187 0 C 0.191 -0.019 0.194 -0.037 0.203 -0.037 C 0.211 -0.037 0.215 -0.019 0.218 0 C 0.221 0.021 0.225 0.042 0.234 0.042 C 0.243 0.042 0.246 0.021 0.25 0 E" pathEditMode="relative" ptsTypes="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Motion origin="layout" path="M -6.93889E-18 3.7037E-7 L 0.25 3.7037E-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7" grpId="0" animBg="1"/>
      <p:bldP spid="14" grpId="0" animBg="1"/>
      <p:bldP spid="14" grpId="1" animBg="1"/>
      <p:bldP spid="15" grpId="0"/>
      <p:bldP spid="15" grpId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166</Words>
  <Application>Microsoft Office PowerPoint</Application>
  <PresentationFormat>Panorámica</PresentationFormat>
  <Paragraphs>37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17</cp:revision>
  <dcterms:created xsi:type="dcterms:W3CDTF">2023-08-26T14:50:11Z</dcterms:created>
  <dcterms:modified xsi:type="dcterms:W3CDTF">2023-08-26T23:14:29Z</dcterms:modified>
</cp:coreProperties>
</file>