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5" r:id="rId3"/>
    <p:sldId id="283" r:id="rId4"/>
    <p:sldId id="281" r:id="rId5"/>
    <p:sldId id="303" r:id="rId6"/>
    <p:sldId id="304" r:id="rId7"/>
    <p:sldId id="278" r:id="rId8"/>
    <p:sldId id="280" r:id="rId9"/>
    <p:sldId id="279" r:id="rId10"/>
    <p:sldId id="282" r:id="rId11"/>
    <p:sldId id="257" r:id="rId12"/>
    <p:sldId id="284" r:id="rId13"/>
    <p:sldId id="286" r:id="rId14"/>
    <p:sldId id="288" r:id="rId15"/>
    <p:sldId id="276" r:id="rId16"/>
    <p:sldId id="289" r:id="rId17"/>
    <p:sldId id="290" r:id="rId18"/>
    <p:sldId id="291" r:id="rId19"/>
    <p:sldId id="296" r:id="rId20"/>
    <p:sldId id="292" r:id="rId21"/>
    <p:sldId id="293" r:id="rId22"/>
    <p:sldId id="295" r:id="rId23"/>
    <p:sldId id="297" r:id="rId24"/>
    <p:sldId id="261" r:id="rId25"/>
    <p:sldId id="260" r:id="rId26"/>
    <p:sldId id="262" r:id="rId27"/>
    <p:sldId id="271" r:id="rId28"/>
    <p:sldId id="274" r:id="rId29"/>
    <p:sldId id="298" r:id="rId30"/>
    <p:sldId id="301" r:id="rId31"/>
    <p:sldId id="270" r:id="rId32"/>
    <p:sldId id="300" r:id="rId33"/>
    <p:sldId id="299" r:id="rId34"/>
    <p:sldId id="263" r:id="rId35"/>
    <p:sldId id="275" r:id="rId36"/>
    <p:sldId id="294" r:id="rId37"/>
    <p:sldId id="302" r:id="rId3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1CA793-2A0A-4365-8100-D10943AE4C24}" v="452" dt="2021-10-24T23:28:48.708"/>
    <p1510:client id="{487074F6-C179-2023-679B-5B8DB0EE581B}" v="244" dt="2021-11-05T23:53:47.075"/>
    <p1510:client id="{573F06E2-4A52-2094-5E01-FCDD2CD878E9}" v="562" dt="2021-11-07T21:19:26.188"/>
    <p1510:client id="{68E924EE-0A75-AAB7-C5D0-08F12E8D9CFD}" v="2243" dt="2021-11-08T00:38:25.251"/>
    <p1510:client id="{8C9224E2-984A-75C2-9455-A5DC72D61599}" v="2779" dt="2021-11-08T23:06:00.441"/>
    <p1510:client id="{A65A8D11-4EF4-52C1-A0E1-289FEB7F8E22}" v="2009" dt="2021-11-06T23:02:07.688"/>
    <p1510:client id="{A7A41E71-4E7A-D7F3-7203-13F8B4F53650}" v="18" dt="2021-11-06T00:33:54.767"/>
    <p1510:client id="{E25FAB95-F42E-52C9-8F21-5550A209A31D}" v="157" dt="2021-11-09T13:50:47.2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211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104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95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5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814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06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994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2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4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6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079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8969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158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08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455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580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259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7144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sc-powerpoint.officeapps.live.com/pods/ppt.aspx?wdPodsUrl=https%3A%2F%2Fusc-powerpoint.officeapps.live.com%2Fpods%2F&amp;wdPopsUrl=https%3A%2F%2Fusc-powerpoint.officeapps.live.com%2F&amp;fastBoot=true&amp;sw=1074&amp;sh=484&amp;thPanel=537&amp;ro=false&amp;sftc=1&amp;NoAuth=1&amp;jsApi=1&amp;jsapiver=v1&amp;fileName=Clase%20Interdisciplina%202021.pptx&amp;wdPreviousSession=32753946-8f1c-baf7-24c0-5ea997e41ebc&amp;wdoverrides=devicepixelratio:1,RenderGifSlideShow:true&amp;ui=es-AR&amp;rs=en-US&amp;mscc=1&amp;wdOrigin=Other&amp;postMessageToken=4A4D00A0-900D-1000-3D22-EFDCC7AE7749&amp;wdEnableRoaming=1&amp;wdODB=1&amp;fs=6319713&amp;hid=4A4D00A0-900D-1000-3D22-EFDCC7AE7749&amp;usid=a7a41e71-4e7a-d7f3-7203-13f8b4f53650&amp;fileGetUrlBool=true#sdfootnote1anc" TargetMode="External"/><Relationship Id="rId2" Type="http://schemas.openxmlformats.org/officeDocument/2006/relationships/hyperlink" Target="https://usc-powerpoint.officeapps.live.com/pods/ppt.aspx?wdPodsUrl=https%3A%2F%2Fusc-powerpoint.officeapps.live.com%2Fpods%2F&amp;wdPopsUrl=https%3A%2F%2Fusc-powerpoint.officeapps.live.com%2F&amp;fastBoot=true&amp;sw=1074&amp;sh=484&amp;thPanel=537&amp;ro=false&amp;sftc=1&amp;NoAuth=1&amp;jsApi=1&amp;jsapiver=v1&amp;fileName=Clase%20Interdisciplina%202021.pptx&amp;wdPreviousSession=32753946-8f1c-baf7-24c0-5ea997e41ebc&amp;wdoverrides=devicepixelratio:1,RenderGifSlideShow:true&amp;ui=es-AR&amp;rs=en-US&amp;mscc=1&amp;wdOrigin=Other&amp;postMessageToken=4A4D00A0-900D-1000-3D22-EFDCC7AE7749&amp;wdEnableRoaming=1&amp;wdODB=1&amp;fs=6319713&amp;hid=4A4D00A0-900D-1000-3D22-EFDCC7AE7749&amp;usid=a7a41e71-4e7a-d7f3-7203-13f8b4f53650&amp;fileGetUrlBool=true#sdfootnote1sym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Zh4B4DChqY&amp;t=7282s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youtu.be/Gq4vvlWgn1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3604" y="307448"/>
            <a:ext cx="10838976" cy="3731269"/>
          </a:xfrm>
        </p:spPr>
        <p:txBody>
          <a:bodyPr anchor="t">
            <a:normAutofit fontScale="90000"/>
          </a:bodyPr>
          <a:lstStyle/>
          <a:p>
            <a:pPr algn="r"/>
            <a:r>
              <a:rPr lang="es-ES" sz="8000">
                <a:solidFill>
                  <a:srgbClr val="FFFFFF"/>
                </a:solidFill>
                <a:cs typeface="Calibri Light"/>
              </a:rPr>
              <a:t>Lo que se puede prever, se debe prever</a:t>
            </a:r>
            <a:endParaRPr lang="es-ES" sz="800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DF388A-8459-4832-B8D7-DA189411EAF0}"/>
              </a:ext>
            </a:extLst>
          </p:cNvPr>
          <p:cNvSpPr txBox="1"/>
          <p:nvPr/>
        </p:nvSpPr>
        <p:spPr>
          <a:xfrm>
            <a:off x="480850" y="4330263"/>
            <a:ext cx="1138795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/>
              <a:t>METODOLOGÍA INTERDISCIPLIARIA  </a:t>
            </a:r>
            <a:endParaRPr lang="en-US" b="1"/>
          </a:p>
          <a:p>
            <a:r>
              <a:rPr lang="en-US" sz="4000" b="1" dirty="0"/>
              <a:t>E INFORMACIÓN PÚBLICA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51030-F98A-4EE4-A91D-15277B901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801" y="163684"/>
            <a:ext cx="11638170" cy="1203461"/>
          </a:xfrm>
        </p:spPr>
        <p:txBody>
          <a:bodyPr/>
          <a:lstStyle/>
          <a:p>
            <a:r>
              <a:rPr lang="en-US" dirty="0"/>
              <a:t>VARSAVSKY: INVESTIGACIÓN CIENTÍFICA ALTERNATIVA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C1FF7-A773-417F-949C-E62296393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554" y="1527401"/>
            <a:ext cx="11206264" cy="472099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800" dirty="0"/>
          </a:p>
          <a:p>
            <a:pPr>
              <a:buClr>
                <a:srgbClr val="8AD0D6"/>
              </a:buClr>
            </a:pPr>
            <a:r>
              <a:rPr lang="en-US" sz="2800" dirty="0"/>
              <a:t>AUTÓNOMA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sz="2800" dirty="0"/>
              <a:t>PARA LA TRANSFORMACIÓN SOCIAL</a:t>
            </a:r>
          </a:p>
          <a:p>
            <a:pPr>
              <a:buClr>
                <a:srgbClr val="8AD0D6"/>
              </a:buClr>
            </a:pPr>
            <a:r>
              <a:rPr lang="en-US" sz="2800" dirty="0"/>
              <a:t>INTERDISCIPLINARIA</a:t>
            </a:r>
          </a:p>
          <a:p>
            <a:pPr>
              <a:buClr>
                <a:srgbClr val="8AD0D6"/>
              </a:buClr>
            </a:pPr>
            <a:endParaRPr lang="en-US" sz="2800" dirty="0"/>
          </a:p>
          <a:p>
            <a:pPr>
              <a:buClr>
                <a:srgbClr val="8AD0D6"/>
              </a:buClr>
            </a:pPr>
            <a:r>
              <a:rPr lang="en-US" sz="3600" dirty="0"/>
              <a:t>ALTERNATIVA AL </a:t>
            </a:r>
            <a:r>
              <a:rPr lang="en-US" sz="4000" b="1" i="1" dirty="0"/>
              <a:t>CIENTIFICISMO</a:t>
            </a:r>
          </a:p>
        </p:txBody>
      </p:sp>
    </p:spTree>
    <p:extLst>
      <p:ext uri="{BB962C8B-B14F-4D97-AF65-F5344CB8AC3E}">
        <p14:creationId xmlns:p14="http://schemas.microsoft.com/office/powerpoint/2010/main" val="465112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A5166-F56B-4E04-8785-A610DFA2A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CONFUNDIR INTERDISCIPLINA CON: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7B9DF-01D3-47B6-B4B4-F3EA2C061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18" y="1711333"/>
            <a:ext cx="11968261" cy="5062583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endParaRPr lang="en-US"/>
          </a:p>
          <a:p>
            <a:pPr>
              <a:buClr>
                <a:srgbClr val="8AD0D6"/>
              </a:buClr>
            </a:pPr>
            <a:r>
              <a:rPr lang="en-US" sz="2400" dirty="0"/>
              <a:t>MULTIDISCIPLINA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DISCIPLINAS AUXILIARES DE UNA PRINCIPAL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TRANSDISCIPLINA</a:t>
            </a:r>
          </a:p>
          <a:p>
            <a:pPr marL="0" indent="0">
              <a:buClr>
                <a:srgbClr val="8AD0D6"/>
              </a:buClr>
              <a:buNone/>
            </a:pPr>
            <a:r>
              <a:rPr lang="en-US" dirty="0"/>
              <a:t>                                                                                     </a:t>
            </a:r>
            <a:r>
              <a:rPr lang="en-US" sz="2400" dirty="0"/>
              <a:t>      NUEVO CAMPO CIENTÍFICO POR </a:t>
            </a:r>
          </a:p>
          <a:p>
            <a:pPr marL="0" indent="0">
              <a:buClr>
                <a:srgbClr val="8AD0D6"/>
              </a:buClr>
              <a:buNone/>
            </a:pPr>
            <a:r>
              <a:rPr lang="en-US" sz="2400" dirty="0"/>
              <a:t>                                                                                CONVERGENCIA DE DISCIPLINA PREVIAS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sz="2400" dirty="0"/>
              <a:t>DOS TIPOS DE INTERDISCIPLINA</a:t>
            </a:r>
          </a:p>
          <a:p>
            <a:pPr marL="0" indent="0">
              <a:buClr>
                <a:srgbClr val="8AD0D6"/>
              </a:buClr>
              <a:buNone/>
            </a:pPr>
            <a:r>
              <a:rPr lang="en-US" dirty="0"/>
              <a:t>                                                                                         GRANDES PROGRAMAS DE INVESTIGACIÓN</a:t>
            </a:r>
          </a:p>
          <a:p>
            <a:pPr marL="0" indent="0">
              <a:buNone/>
            </a:pPr>
            <a:r>
              <a:rPr lang="en-US" dirty="0"/>
              <a:t>                                                                                         EN FUNCIÓN DE </a:t>
            </a:r>
          </a:p>
          <a:p>
            <a:pPr marL="0" indent="0">
              <a:buClr>
                <a:srgbClr val="8AD0D6"/>
              </a:buClr>
              <a:buNone/>
            </a:pPr>
            <a:r>
              <a:rPr lang="en-US" dirty="0"/>
              <a:t>                                                                                        </a:t>
            </a:r>
            <a:r>
              <a:rPr lang="en-US" sz="2400" b="1" dirty="0"/>
              <a:t> PROBLEMÁTICAS </a:t>
            </a:r>
            <a:r>
              <a:rPr lang="en-US" sz="3200" b="1" i="1" dirty="0"/>
              <a:t>COMPLEJAS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0C411C7-0D63-41EC-86EE-A8D005492CE3}"/>
              </a:ext>
            </a:extLst>
          </p:cNvPr>
          <p:cNvCxnSpPr/>
          <p:nvPr/>
        </p:nvCxnSpPr>
        <p:spPr>
          <a:xfrm>
            <a:off x="4797973" y="4876799"/>
            <a:ext cx="1085192" cy="888124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EA6EFDC-B5DC-4852-81F5-D94633D10772}"/>
              </a:ext>
            </a:extLst>
          </p:cNvPr>
          <p:cNvCxnSpPr/>
          <p:nvPr/>
        </p:nvCxnSpPr>
        <p:spPr>
          <a:xfrm flipV="1">
            <a:off x="4717502" y="3805730"/>
            <a:ext cx="1334815" cy="104315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3453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C390D-4160-4284-B02C-9C567642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861" y="106333"/>
            <a:ext cx="11737675" cy="879866"/>
          </a:xfrm>
        </p:spPr>
        <p:txBody>
          <a:bodyPr/>
          <a:lstStyle/>
          <a:p>
            <a:r>
              <a:rPr lang="en-US" b="1" dirty="0" err="1">
                <a:cs typeface="Calibri Light"/>
              </a:rPr>
              <a:t>Problemáticas</a:t>
            </a:r>
            <a:r>
              <a:rPr lang="en-US" b="1" dirty="0">
                <a:cs typeface="Calibri Light"/>
              </a:rPr>
              <a:t> </a:t>
            </a:r>
            <a:r>
              <a:rPr lang="en-US" b="1" dirty="0" err="1">
                <a:cs typeface="Calibri Light"/>
              </a:rPr>
              <a:t>complejas</a:t>
            </a:r>
            <a:r>
              <a:rPr lang="en-US" b="1" dirty="0">
                <a:cs typeface="Calibri Light"/>
              </a:rPr>
              <a:t>              INTERDISCIPLINA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394FE-18A0-4D0F-89FE-AC1D768F1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842" y="1149891"/>
            <a:ext cx="11924580" cy="5587788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endParaRPr lang="en-US" sz="3600" b="1" dirty="0">
              <a:latin typeface="Arial"/>
              <a:ea typeface="+mn-lt"/>
              <a:cs typeface="+mn-lt"/>
            </a:endParaRPr>
          </a:p>
          <a:p>
            <a:r>
              <a:rPr lang="en-US" sz="3600" b="1" dirty="0" err="1">
                <a:latin typeface="Arial"/>
                <a:ea typeface="+mn-lt"/>
                <a:cs typeface="+mn-lt"/>
              </a:rPr>
              <a:t>Veamos</a:t>
            </a:r>
            <a:r>
              <a:rPr lang="en-US" sz="3600" b="1" dirty="0">
                <a:latin typeface="Arial"/>
                <a:ea typeface="+mn-lt"/>
                <a:cs typeface="+mn-lt"/>
              </a:rPr>
              <a:t> la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complejidad</a:t>
            </a:r>
            <a:r>
              <a:rPr lang="en-US" sz="3600" b="1" dirty="0">
                <a:latin typeface="Arial"/>
                <a:ea typeface="+mn-lt"/>
                <a:cs typeface="+mn-lt"/>
              </a:rPr>
              <a:t> con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el</a:t>
            </a:r>
            <a:r>
              <a:rPr lang="en-US" sz="3600" b="1" dirty="0">
                <a:latin typeface="Arial"/>
                <a:ea typeface="+mn-lt"/>
                <a:cs typeface="+mn-lt"/>
              </a:rPr>
              <a:t> "Caso de la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represa</a:t>
            </a:r>
            <a:r>
              <a:rPr lang="en-US" sz="3600" b="1" dirty="0">
                <a:latin typeface="Arial"/>
                <a:ea typeface="+mn-lt"/>
                <a:cs typeface="+mn-lt"/>
              </a:rPr>
              <a:t>".</a:t>
            </a:r>
            <a:endParaRPr lang="en-US" sz="3600">
              <a:latin typeface="Arial"/>
              <a:cs typeface="Calibri" panose="020F0502020204030204"/>
            </a:endParaRPr>
          </a:p>
          <a:p>
            <a:pPr marL="0" indent="0">
              <a:buNone/>
            </a:pPr>
            <a:br>
              <a:rPr lang="en-US" sz="3600" dirty="0">
                <a:latin typeface="Arial"/>
              </a:rPr>
            </a:br>
            <a:r>
              <a:rPr lang="en-US" sz="3600" b="1" dirty="0" err="1">
                <a:latin typeface="Arial"/>
                <a:ea typeface="+mn-lt"/>
                <a:cs typeface="+mn-lt"/>
              </a:rPr>
              <a:t>Preguntas</a:t>
            </a:r>
            <a:r>
              <a:rPr lang="en-US" sz="3600" b="1" dirty="0">
                <a:latin typeface="Arial"/>
                <a:ea typeface="+mn-lt"/>
                <a:cs typeface="+mn-lt"/>
              </a:rPr>
              <a:t>: </a:t>
            </a:r>
            <a:endParaRPr lang="en-US" sz="3600" b="1">
              <a:latin typeface="Arial"/>
              <a:cs typeface="Calibri" panose="020F0502020204030204"/>
            </a:endParaRPr>
          </a:p>
          <a:p>
            <a:pPr marL="0" indent="0">
              <a:buNone/>
            </a:pPr>
            <a:endParaRPr lang="en-US" sz="3600" b="1" dirty="0">
              <a:latin typeface="Arial"/>
              <a:ea typeface="+mn-lt"/>
              <a:cs typeface="+mn-lt"/>
            </a:endParaRPr>
          </a:p>
          <a:p>
            <a:r>
              <a:rPr lang="en-US" sz="3600" b="1" dirty="0">
                <a:latin typeface="Arial"/>
                <a:ea typeface="+mn-lt"/>
                <a:cs typeface="+mn-lt"/>
              </a:rPr>
              <a:t>¿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Qué</a:t>
            </a:r>
            <a:r>
              <a:rPr lang="en-US" sz="3600" b="1" dirty="0">
                <a:latin typeface="Arial"/>
                <a:ea typeface="+mn-lt"/>
                <a:cs typeface="+mn-lt"/>
              </a:rPr>
              <a:t> es una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represa</a:t>
            </a:r>
            <a:r>
              <a:rPr lang="en-US" sz="3600" b="1" dirty="0">
                <a:latin typeface="Arial"/>
                <a:ea typeface="+mn-lt"/>
                <a:cs typeface="+mn-lt"/>
              </a:rPr>
              <a:t>?</a:t>
            </a:r>
            <a:endParaRPr lang="en-US" sz="3600">
              <a:latin typeface="Arial"/>
              <a:cs typeface="Calibri"/>
            </a:endParaRPr>
          </a:p>
          <a:p>
            <a:r>
              <a:rPr lang="en-US" sz="3600" b="1" dirty="0">
                <a:latin typeface="Arial"/>
                <a:ea typeface="+mn-lt"/>
                <a:cs typeface="+mn-lt"/>
              </a:rPr>
              <a:t>¿Para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qué</a:t>
            </a:r>
            <a:r>
              <a:rPr lang="en-US" sz="3600" b="1" dirty="0">
                <a:latin typeface="Arial"/>
                <a:ea typeface="+mn-lt"/>
                <a:cs typeface="+mn-lt"/>
              </a:rPr>
              <a:t> se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construye</a:t>
            </a:r>
            <a:r>
              <a:rPr lang="en-US" sz="3600" b="1" dirty="0">
                <a:latin typeface="Arial"/>
                <a:ea typeface="+mn-lt"/>
                <a:cs typeface="+mn-lt"/>
              </a:rPr>
              <a:t>?</a:t>
            </a:r>
            <a:endParaRPr lang="en-US" sz="3600">
              <a:latin typeface="Arial"/>
              <a:cs typeface="Calibri"/>
            </a:endParaRPr>
          </a:p>
          <a:p>
            <a:r>
              <a:rPr lang="en-US" sz="3600" b="1" dirty="0">
                <a:latin typeface="Arial"/>
                <a:ea typeface="+mn-lt"/>
                <a:cs typeface="+mn-lt"/>
              </a:rPr>
              <a:t>¿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Quiénes</a:t>
            </a:r>
            <a:r>
              <a:rPr lang="en-US" sz="3600" b="1" dirty="0">
                <a:latin typeface="Arial"/>
                <a:ea typeface="+mn-lt"/>
                <a:cs typeface="+mn-lt"/>
              </a:rPr>
              <a:t>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hacen</a:t>
            </a:r>
            <a:r>
              <a:rPr lang="en-US" sz="3600" b="1" dirty="0">
                <a:latin typeface="Arial"/>
                <a:ea typeface="+mn-lt"/>
                <a:cs typeface="+mn-lt"/>
              </a:rPr>
              <a:t>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el</a:t>
            </a:r>
            <a:r>
              <a:rPr lang="en-US" sz="3600" b="1" dirty="0">
                <a:latin typeface="Arial"/>
                <a:ea typeface="+mn-lt"/>
                <a:cs typeface="+mn-lt"/>
              </a:rPr>
              <a:t>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proyecto</a:t>
            </a:r>
            <a:r>
              <a:rPr lang="en-US" sz="3600" b="1" dirty="0">
                <a:latin typeface="Arial"/>
                <a:ea typeface="+mn-lt"/>
                <a:cs typeface="+mn-lt"/>
              </a:rPr>
              <a:t>?</a:t>
            </a:r>
            <a:endParaRPr lang="en-US" sz="3600">
              <a:latin typeface="Arial"/>
              <a:cs typeface="Calibri"/>
            </a:endParaRPr>
          </a:p>
          <a:p>
            <a:r>
              <a:rPr lang="en-US" sz="3600" b="1" dirty="0">
                <a:latin typeface="Arial"/>
                <a:ea typeface="+mn-lt"/>
                <a:cs typeface="+mn-lt"/>
              </a:rPr>
              <a:t>¿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Quiénes</a:t>
            </a:r>
            <a:r>
              <a:rPr lang="en-US" sz="3600" b="1" dirty="0">
                <a:latin typeface="Arial"/>
                <a:ea typeface="+mn-lt"/>
                <a:cs typeface="+mn-lt"/>
              </a:rPr>
              <a:t>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deberían</a:t>
            </a:r>
            <a:r>
              <a:rPr lang="en-US" sz="3600" b="1" dirty="0">
                <a:latin typeface="Arial"/>
                <a:ea typeface="+mn-lt"/>
                <a:cs typeface="+mn-lt"/>
              </a:rPr>
              <a:t>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participar</a:t>
            </a:r>
            <a:r>
              <a:rPr lang="en-US" sz="3600" b="1" dirty="0">
                <a:latin typeface="Arial"/>
                <a:ea typeface="+mn-lt"/>
                <a:cs typeface="+mn-lt"/>
              </a:rPr>
              <a:t>?</a:t>
            </a:r>
            <a:endParaRPr lang="en-US" sz="3600">
              <a:latin typeface="Arial"/>
              <a:cs typeface="Calibri"/>
            </a:endParaRPr>
          </a:p>
          <a:p>
            <a:r>
              <a:rPr lang="en-US" sz="3600" b="1" dirty="0">
                <a:latin typeface="Arial"/>
                <a:ea typeface="+mn-lt"/>
                <a:cs typeface="+mn-lt"/>
              </a:rPr>
              <a:t>¿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Quiénes</a:t>
            </a:r>
            <a:r>
              <a:rPr lang="en-US" sz="3600" b="1" dirty="0">
                <a:latin typeface="Arial"/>
                <a:ea typeface="+mn-lt"/>
                <a:cs typeface="+mn-lt"/>
              </a:rPr>
              <a:t> son los </a:t>
            </a:r>
            <a:r>
              <a:rPr lang="en-US" sz="3600" b="1" dirty="0" err="1">
                <a:latin typeface="Arial"/>
                <a:ea typeface="+mn-lt"/>
                <a:cs typeface="+mn-lt"/>
              </a:rPr>
              <a:t>afectados</a:t>
            </a:r>
            <a:r>
              <a:rPr lang="en-US" sz="3600" b="1" dirty="0">
                <a:latin typeface="Arial"/>
                <a:ea typeface="+mn-lt"/>
                <a:cs typeface="+mn-lt"/>
              </a:rPr>
              <a:t>?</a:t>
            </a:r>
            <a:endParaRPr lang="en-US" sz="3600">
              <a:latin typeface="Arial"/>
              <a:cs typeface="Calibri"/>
            </a:endParaRPr>
          </a:p>
          <a:p>
            <a:r>
              <a:rPr lang="en-US" sz="3600" b="1" dirty="0">
                <a:latin typeface="Arial"/>
                <a:ea typeface="+mn-lt"/>
                <a:cs typeface="+mn-lt"/>
              </a:rPr>
              <a:t>¿Dónde se </a:t>
            </a:r>
            <a:r>
              <a:rPr lang="en-US" sz="3600" b="1">
                <a:latin typeface="Arial"/>
                <a:ea typeface="+mn-lt"/>
                <a:cs typeface="+mn-lt"/>
              </a:rPr>
              <a:t>construye?</a:t>
            </a:r>
            <a:endParaRPr lang="en-US" sz="3600">
              <a:latin typeface="Arial"/>
            </a:endParaRPr>
          </a:p>
          <a:p>
            <a:pPr marL="0" indent="0"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US" b="1" dirty="0">
              <a:latin typeface="Century Gothic" panose="020B0502020202020204"/>
              <a:cs typeface="Calibri"/>
            </a:endParaRPr>
          </a:p>
          <a:p>
            <a:pPr marL="0" indent="0">
              <a:buNone/>
            </a:pPr>
            <a:r>
              <a:rPr lang="en-US" dirty="0"/>
              <a:t>                                                                                       </a:t>
            </a:r>
            <a:r>
              <a:rPr lang="en-US" sz="3600" dirty="0"/>
              <a:t>  </a:t>
            </a:r>
            <a:r>
              <a:rPr lang="en-US" sz="3600" b="1" dirty="0"/>
              <a:t>                    </a:t>
            </a:r>
            <a:r>
              <a:rPr lang="en-US" sz="3600" b="1" err="1"/>
              <a:t>Represa</a:t>
            </a:r>
            <a:r>
              <a:rPr lang="en-US" sz="3600" b="1"/>
              <a:t> de Belo Monte  (11.000 Mw)</a:t>
            </a:r>
            <a:br>
              <a:rPr lang="en-US" sz="3600" dirty="0"/>
            </a:b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478330A-9CA5-4829-BD66-05841DE9343C}"/>
              </a:ext>
            </a:extLst>
          </p:cNvPr>
          <p:cNvCxnSpPr/>
          <p:nvPr/>
        </p:nvCxnSpPr>
        <p:spPr>
          <a:xfrm flipV="1">
            <a:off x="6170764" y="550654"/>
            <a:ext cx="1288209" cy="57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Picture 5">
            <a:extLst>
              <a:ext uri="{FF2B5EF4-FFF2-40B4-BE49-F238E27FC236}">
                <a16:creationId xmlns:a16="http://schemas.microsoft.com/office/drawing/2014/main" id="{BE5708C6-AF98-4C96-8E06-5459F1B58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662" y="2341173"/>
            <a:ext cx="5302369" cy="309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83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E13FC-66D0-4CDD-B891-A156A31B6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545" y="308944"/>
            <a:ext cx="11776986" cy="1400530"/>
          </a:xfrm>
        </p:spPr>
        <p:txBody>
          <a:bodyPr/>
          <a:lstStyle/>
          <a:p>
            <a:r>
              <a:rPr lang="en-US" sz="3200" dirty="0"/>
              <a:t>¿Dónde, cómo, para qué? : 1890 megavatios </a:t>
            </a:r>
            <a:br>
              <a:rPr lang="en-US" sz="3200" dirty="0"/>
            </a:br>
            <a:r>
              <a:rPr lang="en-US" sz="3200"/>
              <a:t>Argentina: 38.000 megavatios, 63% fósil, 32% renovable, 5% nuclear.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88A1C1B-4900-458C-844B-DBBAF60944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0940" y="2124169"/>
            <a:ext cx="2609850" cy="1752600"/>
          </a:xfr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B77C4995-7837-481E-B1D2-120FF19B0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060" y="4507262"/>
            <a:ext cx="2743200" cy="1610343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87583F3D-F72A-49D8-8340-1FE768FB4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5" y="4440267"/>
            <a:ext cx="2743200" cy="154305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2DB60B26-8042-4F8F-BF29-530B857F0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999" y="1968260"/>
            <a:ext cx="2495550" cy="182880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968A02DD-B91F-4E1A-9385-3F77736D94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5022" y="1867979"/>
            <a:ext cx="2726486" cy="2259401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70E30727-FE04-4B99-8282-21DB59E0DF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162" y="4239613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3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530DCFF-08F5-434A-A0D5-F3E89407A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011A3A-9884-40BF-94F6-0625A0ADD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D6573690-978D-48A4-8645-0E01F8211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4B84446-184D-45CE-9532-48179EAE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9229660-8639-44E7-B486-7436516E6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58084FA-40DB-44FC-94DA-93AA71CD6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B67E66-8A71-474D-993B-53A9EB6E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7571" y="1447800"/>
            <a:ext cx="2766727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480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52D9420E-7B40-4BAC-82BA-5D4FDAE3DB3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116" r="8806" b="-1"/>
          <a:stretch/>
        </p:blipFill>
        <p:spPr>
          <a:xfrm>
            <a:off x="-2" y="10"/>
            <a:ext cx="4071625" cy="3428758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D7DCC5FD-ECAB-4381-894C-DD29F8413AC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64" r="10412"/>
          <a:stretch/>
        </p:blipFill>
        <p:spPr>
          <a:xfrm>
            <a:off x="4075284" y="-234"/>
            <a:ext cx="4047665" cy="342877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F8E12B68-9ABE-4357-B225-8C651451DF6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629" r="2650"/>
          <a:stretch/>
        </p:blipFill>
        <p:spPr>
          <a:xfrm>
            <a:off x="7372" y="3428768"/>
            <a:ext cx="4061247" cy="342877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858D16E-7167-4648-B8B3-CDE6D019A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4330" y="0"/>
            <a:ext cx="0" cy="685800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>
            <a:extLst>
              <a:ext uri="{FF2B5EF4-FFF2-40B4-BE49-F238E27FC236}">
                <a16:creationId xmlns:a16="http://schemas.microsoft.com/office/drawing/2014/main" id="{6459C57B-314E-4773-A1BF-3D38A81F5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0"/>
          <a:srcRect l="12769" r="21058" b="-2"/>
          <a:stretch/>
        </p:blipFill>
        <p:spPr>
          <a:xfrm>
            <a:off x="4068621" y="3428768"/>
            <a:ext cx="4051579" cy="342877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D1E6DAF-2CD5-417E-BC10-3836401ACA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429000"/>
            <a:ext cx="81202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38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B8154-F2BE-4F9E-A81B-4A980A24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23" y="129098"/>
            <a:ext cx="4017033" cy="65510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b="1" dirty="0">
                <a:cs typeface="Calibri"/>
              </a:rPr>
              <a:t>REPRESA (</a:t>
            </a:r>
            <a:r>
              <a:rPr lang="en-US" sz="3200" b="1" dirty="0" err="1">
                <a:cs typeface="Calibri"/>
              </a:rPr>
              <a:t>metáfora</a:t>
            </a:r>
            <a:r>
              <a:rPr lang="en-US" sz="3200" b="1" dirty="0">
                <a:cs typeface="Calibri"/>
              </a:rPr>
              <a:t>)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b="1" dirty="0">
                <a:cs typeface="Calibri"/>
              </a:rPr>
              <a:t>OBJETIVOS </a:t>
            </a:r>
          </a:p>
          <a:p>
            <a:pPr marL="0" indent="0">
              <a:buNone/>
            </a:pPr>
            <a:r>
              <a:rPr lang="en-US" b="1" dirty="0">
                <a:cs typeface="Calibri"/>
              </a:rPr>
              <a:t>PRINCIPALES</a:t>
            </a:r>
            <a:endParaRPr lang="en-US" dirty="0"/>
          </a:p>
          <a:p>
            <a:pPr marL="0" indent="0">
              <a:buNone/>
            </a:pPr>
            <a:r>
              <a:rPr lang="en-US" sz="2400" dirty="0">
                <a:cs typeface="Calibri"/>
              </a:rPr>
              <a:t>-ENERGÍA ELÉCTRICA</a:t>
            </a:r>
          </a:p>
          <a:p>
            <a:pPr marL="0" indent="0">
              <a:buNone/>
            </a:pPr>
            <a:r>
              <a:rPr lang="en-US" sz="2400" dirty="0">
                <a:cs typeface="Calibri"/>
              </a:rPr>
              <a:t>-MANEJO DEL AGUA</a:t>
            </a:r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pPr marL="0" indent="0">
              <a:buNone/>
            </a:pPr>
            <a:r>
              <a:rPr lang="en-US" b="1" dirty="0">
                <a:cs typeface="Calibri"/>
              </a:rPr>
              <a:t>OBJETIVOS </a:t>
            </a:r>
          </a:p>
          <a:p>
            <a:pPr marL="0" indent="0">
              <a:buNone/>
            </a:pPr>
            <a:r>
              <a:rPr lang="en-US" b="1" dirty="0">
                <a:cs typeface="Calibri"/>
              </a:rPr>
              <a:t>SECUNDARIOS</a:t>
            </a:r>
            <a:endParaRPr lang="en-US" dirty="0"/>
          </a:p>
          <a:p>
            <a:pPr marL="0" indent="0">
              <a:buNone/>
            </a:pPr>
            <a:r>
              <a:rPr lang="en-US" sz="2400" dirty="0">
                <a:cs typeface="Calibri"/>
              </a:rPr>
              <a:t>-TURISMO</a:t>
            </a:r>
          </a:p>
          <a:p>
            <a:pPr marL="0" indent="0">
              <a:buNone/>
            </a:pPr>
            <a:r>
              <a:rPr lang="en-US" sz="2400" dirty="0">
                <a:cs typeface="Calibri"/>
              </a:rPr>
              <a:t>-TRABAJO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D2CC901C-1F57-4EB8-A1E0-4243116D8A49}"/>
              </a:ext>
            </a:extLst>
          </p:cNvPr>
          <p:cNvSpPr/>
          <p:nvPr/>
        </p:nvSpPr>
        <p:spPr>
          <a:xfrm>
            <a:off x="2941523" y="1102744"/>
            <a:ext cx="474451" cy="4888299"/>
          </a:xfrm>
          <a:prstGeom prst="rightBrac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9D870A-D936-4545-A8E7-8A832B879D6C}"/>
              </a:ext>
            </a:extLst>
          </p:cNvPr>
          <p:cNvSpPr txBox="1"/>
          <p:nvPr/>
        </p:nvSpPr>
        <p:spPr>
          <a:xfrm>
            <a:off x="4090898" y="927879"/>
            <a:ext cx="397965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CONSECUENCIAS </a:t>
            </a:r>
          </a:p>
          <a:p>
            <a:r>
              <a:rPr lang="en-US" sz="2400" b="1" dirty="0"/>
              <a:t>DESEABLES</a:t>
            </a:r>
            <a:endParaRPr lang="en-US" sz="2400" b="1" dirty="0">
              <a:cs typeface="Calibri"/>
            </a:endParaRPr>
          </a:p>
          <a:p>
            <a:r>
              <a:rPr lang="en-US" sz="2400" dirty="0">
                <a:cs typeface="Calibri"/>
              </a:rPr>
              <a:t>(</a:t>
            </a:r>
            <a:r>
              <a:rPr lang="en-US" sz="2400" dirty="0" err="1">
                <a:cs typeface="Calibri"/>
              </a:rPr>
              <a:t>objetivos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buscados</a:t>
            </a:r>
            <a:r>
              <a:rPr lang="en-US" sz="2400" dirty="0">
                <a:cs typeface="Calibri"/>
              </a:rPr>
              <a:t>,</a:t>
            </a:r>
          </a:p>
          <a:p>
            <a:r>
              <a:rPr lang="en-US" sz="2400" dirty="0" err="1">
                <a:cs typeface="Calibri"/>
              </a:rPr>
              <a:t>beneficios</a:t>
            </a:r>
            <a:r>
              <a:rPr lang="en-US" sz="2400" dirty="0">
                <a:cs typeface="Calibri"/>
              </a:rPr>
              <a:t>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1DC297-C6EC-492A-B241-E758AA2FDB84}"/>
              </a:ext>
            </a:extLst>
          </p:cNvPr>
          <p:cNvSpPr txBox="1"/>
          <p:nvPr/>
        </p:nvSpPr>
        <p:spPr>
          <a:xfrm>
            <a:off x="4018113" y="3184226"/>
            <a:ext cx="3045125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CONSECUENCIAS </a:t>
            </a:r>
            <a:endParaRPr lang="en-US" sz="2400" b="1">
              <a:cs typeface="Calibri"/>
            </a:endParaRPr>
          </a:p>
          <a:p>
            <a:r>
              <a:rPr lang="en-US" sz="2400" b="1" dirty="0"/>
              <a:t>INDESEABLES</a:t>
            </a:r>
            <a:endParaRPr lang="en-US" sz="2400" b="1" dirty="0">
              <a:cs typeface="Calibri"/>
            </a:endParaRPr>
          </a:p>
          <a:p>
            <a:r>
              <a:rPr lang="en-US" sz="2400" dirty="0">
                <a:cs typeface="Calibri"/>
              </a:rPr>
              <a:t>(</a:t>
            </a:r>
            <a:r>
              <a:rPr lang="en-US" sz="2400" dirty="0" err="1">
                <a:cs typeface="Calibri"/>
              </a:rPr>
              <a:t>lesionan</a:t>
            </a:r>
            <a:r>
              <a:rPr lang="en-US" sz="2400" dirty="0">
                <a:cs typeface="Calibri"/>
              </a:rPr>
              <a:t> derechos </a:t>
            </a:r>
            <a:r>
              <a:rPr lang="en-US" sz="2400" dirty="0" err="1">
                <a:cs typeface="Calibri"/>
              </a:rPr>
              <a:t>fundamentales</a:t>
            </a:r>
            <a:endParaRPr lang="en-US" sz="2400">
              <a:cs typeface="Calibri"/>
            </a:endParaRPr>
          </a:p>
          <a:p>
            <a:r>
              <a:rPr lang="en-US" sz="2400" dirty="0" err="1">
                <a:cs typeface="Calibri"/>
              </a:rPr>
              <a:t>Perjuicios</a:t>
            </a:r>
            <a:r>
              <a:rPr lang="en-US" sz="2400" dirty="0">
                <a:cs typeface="Calibri"/>
              </a:rPr>
              <a:t>, </a:t>
            </a:r>
            <a:r>
              <a:rPr lang="en-US" sz="2400" dirty="0" err="1">
                <a:cs typeface="Calibri"/>
              </a:rPr>
              <a:t>daños</a:t>
            </a:r>
            <a:r>
              <a:rPr lang="en-US" sz="2400" dirty="0">
                <a:cs typeface="Calibri"/>
              </a:rPr>
              <a:t>)</a:t>
            </a:r>
          </a:p>
          <a:p>
            <a:r>
              <a:rPr lang="en-US" sz="2400" dirty="0" err="1">
                <a:cs typeface="Calibri"/>
              </a:rPr>
              <a:t>Desplazamientos</a:t>
            </a:r>
            <a:endParaRPr lang="en-US" sz="2400" dirty="0">
              <a:cs typeface="Calibri"/>
            </a:endParaRPr>
          </a:p>
          <a:p>
            <a:r>
              <a:rPr lang="en-US" sz="2400" dirty="0" err="1">
                <a:cs typeface="Calibri"/>
              </a:rPr>
              <a:t>Desarraigo</a:t>
            </a:r>
            <a:endParaRPr lang="en-US" sz="2400" dirty="0">
              <a:cs typeface="Calibri"/>
            </a:endParaRPr>
          </a:p>
          <a:p>
            <a:r>
              <a:rPr lang="en-US" sz="2400" dirty="0" err="1">
                <a:cs typeface="Calibri"/>
              </a:rPr>
              <a:t>Enfermedades</a:t>
            </a:r>
            <a:endParaRPr lang="en-US" sz="2400" dirty="0">
              <a:cs typeface="Calibri"/>
            </a:endParaRPr>
          </a:p>
          <a:p>
            <a:r>
              <a:rPr lang="en-US" sz="2400" dirty="0" err="1">
                <a:cs typeface="Calibri"/>
              </a:rPr>
              <a:t>Extinción</a:t>
            </a:r>
            <a:r>
              <a:rPr lang="en-US" sz="2400" dirty="0">
                <a:cs typeface="Calibri"/>
              </a:rPr>
              <a:t> de </a:t>
            </a:r>
            <a:r>
              <a:rPr lang="en-US" sz="2400" dirty="0" err="1">
                <a:cs typeface="Calibri"/>
              </a:rPr>
              <a:t>especies</a:t>
            </a:r>
            <a:endParaRPr lang="en-US" sz="2400" dirty="0">
              <a:cs typeface="Calibri"/>
            </a:endParaRPr>
          </a:p>
          <a:p>
            <a:r>
              <a:rPr lang="en-US" sz="2400" dirty="0">
                <a:cs typeface="Calibri"/>
              </a:rPr>
              <a:t>Etc.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329A653-F57C-46A1-BCE8-DDA30A0F8B18}"/>
              </a:ext>
            </a:extLst>
          </p:cNvPr>
          <p:cNvCxnSpPr/>
          <p:nvPr/>
        </p:nvCxnSpPr>
        <p:spPr>
          <a:xfrm flipV="1">
            <a:off x="3335727" y="1482486"/>
            <a:ext cx="684364" cy="180292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754E22-D217-4F8C-836B-59C5BAC6764B}"/>
              </a:ext>
            </a:extLst>
          </p:cNvPr>
          <p:cNvCxnSpPr/>
          <p:nvPr/>
        </p:nvCxnSpPr>
        <p:spPr>
          <a:xfrm>
            <a:off x="3306074" y="3385149"/>
            <a:ext cx="741872" cy="310552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BF96FAF-E2D2-4674-B299-E90DC9345C21}"/>
              </a:ext>
            </a:extLst>
          </p:cNvPr>
          <p:cNvSpPr txBox="1"/>
          <p:nvPr/>
        </p:nvSpPr>
        <p:spPr>
          <a:xfrm>
            <a:off x="8458019" y="1643152"/>
            <a:ext cx="245565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/>
              <a:t>IMPREVISIBLES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7C29106-86A5-42C5-B933-1440052DC259}"/>
              </a:ext>
            </a:extLst>
          </p:cNvPr>
          <p:cNvCxnSpPr/>
          <p:nvPr/>
        </p:nvCxnSpPr>
        <p:spPr>
          <a:xfrm flipV="1">
            <a:off x="6553559" y="1925488"/>
            <a:ext cx="1805796" cy="158726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88A2BCC-4CC2-4D81-B54D-E525C701144C}"/>
              </a:ext>
            </a:extLst>
          </p:cNvPr>
          <p:cNvSpPr txBox="1"/>
          <p:nvPr/>
        </p:nvSpPr>
        <p:spPr>
          <a:xfrm>
            <a:off x="8211807" y="3050338"/>
            <a:ext cx="330391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cs typeface="Calibri"/>
              </a:rPr>
              <a:t>    PREVISIBLES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38ADBCC-AC89-4048-BF0D-D94EAFAEE5A5}"/>
              </a:ext>
            </a:extLst>
          </p:cNvPr>
          <p:cNvCxnSpPr/>
          <p:nvPr/>
        </p:nvCxnSpPr>
        <p:spPr>
          <a:xfrm flipV="1">
            <a:off x="6566140" y="3418937"/>
            <a:ext cx="1647644" cy="34506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BE7B-6375-414C-9BE7-24DB3551939C}"/>
              </a:ext>
            </a:extLst>
          </p:cNvPr>
          <p:cNvSpPr txBox="1"/>
          <p:nvPr/>
        </p:nvSpPr>
        <p:spPr>
          <a:xfrm>
            <a:off x="6786651" y="3983067"/>
            <a:ext cx="2541917" cy="8453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cs typeface="Calibri"/>
              </a:rPr>
              <a:t>¿IMPREVISTAS?   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497B559C-D9D9-4A84-AE61-FBC0AC90AAB7}"/>
              </a:ext>
            </a:extLst>
          </p:cNvPr>
          <p:cNvSpPr/>
          <p:nvPr/>
        </p:nvSpPr>
        <p:spPr>
          <a:xfrm>
            <a:off x="6512498" y="4041116"/>
            <a:ext cx="546339" cy="2645433"/>
          </a:xfrm>
          <a:prstGeom prst="rightBrac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4876A86-C8F1-4CB7-A51B-9F531BFD8DCB}"/>
              </a:ext>
            </a:extLst>
          </p:cNvPr>
          <p:cNvCxnSpPr/>
          <p:nvPr/>
        </p:nvCxnSpPr>
        <p:spPr>
          <a:xfrm flipH="1">
            <a:off x="7132787" y="4485916"/>
            <a:ext cx="480204" cy="684362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A15C640-11F3-473B-8D9A-4ED644D43672}"/>
              </a:ext>
            </a:extLst>
          </p:cNvPr>
          <p:cNvCxnSpPr/>
          <p:nvPr/>
        </p:nvCxnSpPr>
        <p:spPr>
          <a:xfrm flipH="1">
            <a:off x="8238945" y="3492980"/>
            <a:ext cx="868392" cy="42556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84992A8-DF52-45B9-9F06-7CF246C204F8}"/>
              </a:ext>
            </a:extLst>
          </p:cNvPr>
          <p:cNvSpPr txBox="1"/>
          <p:nvPr/>
        </p:nvSpPr>
        <p:spPr>
          <a:xfrm>
            <a:off x="9011550" y="4036983"/>
            <a:ext cx="3303914" cy="28931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cs typeface="Calibri"/>
              </a:rPr>
              <a:t>   </a:t>
            </a:r>
            <a:r>
              <a:rPr lang="en-US" sz="2800" b="1" dirty="0">
                <a:cs typeface="Calibri"/>
              </a:rPr>
              <a:t>     PREVISTAS</a:t>
            </a:r>
          </a:p>
          <a:p>
            <a:endParaRPr lang="en-US" dirty="0">
              <a:cs typeface="Calibri"/>
            </a:endParaRPr>
          </a:p>
          <a:p>
            <a:r>
              <a:rPr lang="en-US" sz="2200" dirty="0">
                <a:cs typeface="Calibri"/>
              </a:rPr>
              <a:t>-INTERDISCIPLINA</a:t>
            </a:r>
            <a:endParaRPr lang="en-US" sz="2200"/>
          </a:p>
          <a:p>
            <a:r>
              <a:rPr lang="en-US" sz="2200" dirty="0">
                <a:cs typeface="Calibri"/>
              </a:rPr>
              <a:t>-INTERCONOCIMIENTO</a:t>
            </a:r>
          </a:p>
          <a:p>
            <a:r>
              <a:rPr lang="en-US" sz="2200" dirty="0">
                <a:cs typeface="Calibri"/>
              </a:rPr>
              <a:t>-INFORMACIÓN PÚBLICA</a:t>
            </a:r>
          </a:p>
          <a:p>
            <a:r>
              <a:rPr lang="en-US" sz="2400" dirty="0">
                <a:cs typeface="Calibri"/>
              </a:rPr>
              <a:t>-AUDIENCIAS PÚBLICAS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148599B-11FA-4363-AA7E-8FB903379DF0}"/>
              </a:ext>
            </a:extLst>
          </p:cNvPr>
          <p:cNvCxnSpPr/>
          <p:nvPr/>
        </p:nvCxnSpPr>
        <p:spPr>
          <a:xfrm>
            <a:off x="9594371" y="3404917"/>
            <a:ext cx="842514" cy="59809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84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25084-69F1-437F-A7DA-8287256C1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51" y="48824"/>
            <a:ext cx="11766430" cy="1153034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Calibri Light"/>
              </a:rPr>
              <a:t> </a:t>
            </a:r>
            <a:r>
              <a:rPr lang="en-US" dirty="0">
                <a:ea typeface="+mj-lt"/>
                <a:cs typeface="+mj-lt"/>
              </a:rPr>
              <a:t>Pueblo </a:t>
            </a:r>
            <a:r>
              <a:rPr lang="en-US" dirty="0" err="1">
                <a:ea typeface="+mj-lt"/>
                <a:cs typeface="+mj-lt"/>
              </a:rPr>
              <a:t>Kayapó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>
                <a:cs typeface="Calibri Light"/>
              </a:rPr>
              <a:t>– Estado de Pará - Norte - Amazonia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6052D87-9D28-40DD-838A-81C62C825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694" y="1280829"/>
            <a:ext cx="5366347" cy="3543120"/>
          </a:xfr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F976B350-770B-40E2-9B36-4321C711D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07" y="1278238"/>
            <a:ext cx="4882371" cy="36689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A4ECB9-F636-40F6-9997-E285259CCDB0}"/>
              </a:ext>
            </a:extLst>
          </p:cNvPr>
          <p:cNvSpPr txBox="1"/>
          <p:nvPr/>
        </p:nvSpPr>
        <p:spPr>
          <a:xfrm>
            <a:off x="80515" y="5256362"/>
            <a:ext cx="886795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Las </a:t>
            </a:r>
            <a:r>
              <a:rPr lang="en-US" sz="2800" dirty="0" err="1"/>
              <a:t>grandes</a:t>
            </a:r>
            <a:r>
              <a:rPr lang="en-US" sz="2800" dirty="0"/>
              <a:t> </a:t>
            </a:r>
            <a:r>
              <a:rPr lang="en-US" sz="2800" dirty="0" err="1"/>
              <a:t>ciudades</a:t>
            </a:r>
            <a:r>
              <a:rPr lang="en-US" sz="2800" dirty="0"/>
              <a:t> </a:t>
            </a:r>
            <a:r>
              <a:rPr lang="en-US" sz="2800" dirty="0" err="1"/>
              <a:t>están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el</a:t>
            </a:r>
            <a:r>
              <a:rPr lang="en-US" sz="2800" dirty="0"/>
              <a:t> sur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1554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ED37A-4CD7-4554-9087-4DB3C3A4E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159" y="4578272"/>
            <a:ext cx="5698476" cy="1763452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3400"/>
              <a:t>¿Quiénes son los beneficiarios?</a:t>
            </a:r>
            <a:br>
              <a:rPr lang="en-US" sz="3400"/>
            </a:br>
            <a:r>
              <a:rPr lang="en-US" sz="3400"/>
              <a:t>¿Quiénes los perjudicados?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25FB6B9-F0B8-4CF2-875D-D36E07DE4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776" y="4571423"/>
            <a:ext cx="5208544" cy="1770300"/>
          </a:xfrm>
        </p:spPr>
        <p:txBody>
          <a:bodyPr anchor="ctr">
            <a:normAutofit/>
          </a:bodyPr>
          <a:lstStyle/>
          <a:p>
            <a:r>
              <a:rPr lang="en-US" sz="2400" b="1" err="1">
                <a:cs typeface="Calibri"/>
              </a:rPr>
              <a:t>Indagar</a:t>
            </a:r>
            <a:r>
              <a:rPr lang="en-US" sz="2400" b="1" dirty="0">
                <a:cs typeface="Calibri"/>
              </a:rPr>
              <a:t> </a:t>
            </a:r>
            <a:r>
              <a:rPr lang="en-US" sz="2400" b="1" err="1">
                <a:cs typeface="Calibri"/>
              </a:rPr>
              <a:t>en</a:t>
            </a:r>
            <a:r>
              <a:rPr lang="en-US" sz="2400" b="1" dirty="0">
                <a:cs typeface="Calibri"/>
              </a:rPr>
              <a:t> internet: </a:t>
            </a:r>
          </a:p>
          <a:p>
            <a:pPr marL="0" indent="0">
              <a:buNone/>
            </a:pPr>
            <a:r>
              <a:rPr lang="en-US" sz="2400">
                <a:cs typeface="Calibri"/>
              </a:rPr>
              <a:t>                 represa</a:t>
            </a:r>
            <a:r>
              <a:rPr lang="en-US" sz="2400" dirty="0">
                <a:cs typeface="Calibri"/>
              </a:rPr>
              <a:t> de Belo Monte</a:t>
            </a:r>
            <a:endParaRPr lang="en-US" sz="240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4E608C8-CCB9-4C1B-BAF6-247D1755A0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28" r="2" b="2"/>
          <a:stretch/>
        </p:blipFill>
        <p:spPr>
          <a:xfrm>
            <a:off x="20" y="10"/>
            <a:ext cx="5997616" cy="4306823"/>
          </a:xfrm>
          <a:custGeom>
            <a:avLst/>
            <a:gdLst/>
            <a:ahLst/>
            <a:cxnLst/>
            <a:rect l="l" t="t" r="r" b="b"/>
            <a:pathLst>
              <a:path w="5997636" h="4306833">
                <a:moveTo>
                  <a:pt x="0" y="0"/>
                </a:moveTo>
                <a:lnTo>
                  <a:pt x="5997636" y="0"/>
                </a:lnTo>
                <a:lnTo>
                  <a:pt x="5997636" y="4302053"/>
                </a:lnTo>
                <a:lnTo>
                  <a:pt x="5313331" y="4306748"/>
                </a:lnTo>
                <a:cubicBezTo>
                  <a:pt x="3800480" y="4309129"/>
                  <a:pt x="2093145" y="4262282"/>
                  <a:pt x="400746" y="4118385"/>
                </a:cubicBezTo>
                <a:lnTo>
                  <a:pt x="0" y="4081409"/>
                </a:lnTo>
                <a:lnTo>
                  <a:pt x="0" y="2982070"/>
                </a:lnTo>
                <a:lnTo>
                  <a:pt x="0" y="2789945"/>
                </a:lnTo>
                <a:close/>
              </a:path>
            </a:pathLst>
          </a:cu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E00FE17-ECFF-4415-9E70-7E118D93F6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" r="28229" b="-1"/>
          <a:stretch/>
        </p:blipFill>
        <p:spPr>
          <a:xfrm>
            <a:off x="6176435" y="10"/>
            <a:ext cx="6015565" cy="4299555"/>
          </a:xfrm>
          <a:custGeom>
            <a:avLst/>
            <a:gdLst/>
            <a:ahLst/>
            <a:cxnLst/>
            <a:rect l="l" t="t" r="r" b="b"/>
            <a:pathLst>
              <a:path w="6015565" h="4299565">
                <a:moveTo>
                  <a:pt x="0" y="0"/>
                </a:moveTo>
                <a:lnTo>
                  <a:pt x="6015565" y="0"/>
                </a:lnTo>
                <a:lnTo>
                  <a:pt x="6015565" y="2789945"/>
                </a:lnTo>
                <a:lnTo>
                  <a:pt x="6015565" y="2982070"/>
                </a:lnTo>
                <a:lnTo>
                  <a:pt x="6015565" y="3957888"/>
                </a:lnTo>
                <a:lnTo>
                  <a:pt x="5937368" y="3966171"/>
                </a:lnTo>
                <a:cubicBezTo>
                  <a:pt x="3963073" y="4164120"/>
                  <a:pt x="2060717" y="4257123"/>
                  <a:pt x="577162" y="4289728"/>
                </a:cubicBezTo>
                <a:lnTo>
                  <a:pt x="0" y="429956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6109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FC52-B015-42AA-A7E6-BF4964D4D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95399"/>
          </a:xfrm>
        </p:spPr>
        <p:txBody>
          <a:bodyPr/>
          <a:lstStyle/>
          <a:p>
            <a:r>
              <a:rPr lang="en-US" dirty="0"/>
              <a:t>CONFLICTIVIDAD             POLÍTICA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DF720-5C0D-4D80-966B-801289AB1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407" y="1463447"/>
            <a:ext cx="12095181" cy="5489442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en-US" sz="3200" b="1">
                <a:ea typeface="+mj-lt"/>
                <a:cs typeface="+mj-lt"/>
              </a:rPr>
              <a:t>                                 Perjudicados</a:t>
            </a:r>
            <a:endParaRPr lang="en-US" sz="320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sz="3200" b="1">
                <a:ea typeface="+mj-lt"/>
                <a:cs typeface="+mj-lt"/>
              </a:rPr>
              <a:t>Afectados                                           conflicto              instancias de decisión política                                </a:t>
            </a:r>
            <a:endParaRPr lang="en-US" sz="3200"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sz="3200" b="1">
                <a:ea typeface="+mj-lt"/>
                <a:cs typeface="+mj-lt"/>
              </a:rPr>
              <a:t>                               Beneficiados                                    límites de la regla de la mayoría: DDHH y A</a:t>
            </a:r>
            <a:endParaRPr lang="en-US" sz="3200"/>
          </a:p>
          <a:p>
            <a:pPr marL="0" indent="0">
              <a:buClr>
                <a:srgbClr val="8AD0D6"/>
              </a:buClr>
              <a:buNone/>
            </a:pPr>
            <a:r>
              <a:rPr lang="en-US" sz="3200" b="1" dirty="0">
                <a:ea typeface="+mj-lt"/>
                <a:cs typeface="+mj-lt"/>
              </a:rPr>
              <a:t>                                                                             </a:t>
            </a:r>
          </a:p>
          <a:p>
            <a:pPr>
              <a:buClr>
                <a:srgbClr val="8AD0D6"/>
              </a:buClr>
            </a:pPr>
            <a:r>
              <a:rPr lang="en-US" sz="3200" b="1" dirty="0">
                <a:ea typeface="+mj-lt"/>
                <a:cs typeface="+mj-lt"/>
              </a:rPr>
              <a:t>¿Se </a:t>
            </a:r>
            <a:r>
              <a:rPr lang="en-US" sz="3200" b="1" err="1">
                <a:ea typeface="+mj-lt"/>
                <a:cs typeface="+mj-lt"/>
              </a:rPr>
              <a:t>puede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err="1">
                <a:ea typeface="+mj-lt"/>
                <a:cs typeface="+mj-lt"/>
              </a:rPr>
              <a:t>vivir</a:t>
            </a:r>
            <a:r>
              <a:rPr lang="en-US" sz="3200" b="1" dirty="0">
                <a:ea typeface="+mj-lt"/>
                <a:cs typeface="+mj-lt"/>
              </a:rPr>
              <a:t> sin </a:t>
            </a:r>
            <a:r>
              <a:rPr lang="en-US" sz="3200" b="1" err="1">
                <a:ea typeface="+mj-lt"/>
                <a:cs typeface="+mj-lt"/>
              </a:rPr>
              <a:t>energía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err="1">
                <a:ea typeface="+mj-lt"/>
                <a:cs typeface="+mj-lt"/>
              </a:rPr>
              <a:t>eléctrica</a:t>
            </a:r>
            <a:r>
              <a:rPr lang="en-US" sz="3200" b="1" dirty="0">
                <a:ea typeface="+mj-lt"/>
                <a:cs typeface="+mj-lt"/>
              </a:rPr>
              <a:t>?</a:t>
            </a:r>
            <a:endParaRPr lang="en-US" sz="3200"/>
          </a:p>
          <a:p>
            <a:pPr>
              <a:buClr>
                <a:srgbClr val="8AD0D6"/>
              </a:buClr>
            </a:pPr>
            <a:r>
              <a:rPr lang="en-US" sz="3200" b="1" dirty="0">
                <a:ea typeface="+mj-lt"/>
                <a:cs typeface="+mj-lt"/>
              </a:rPr>
              <a:t>¿Se </a:t>
            </a:r>
            <a:r>
              <a:rPr lang="en-US" sz="3200" b="1" err="1">
                <a:ea typeface="+mj-lt"/>
                <a:cs typeface="+mj-lt"/>
              </a:rPr>
              <a:t>justifica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err="1">
                <a:ea typeface="+mj-lt"/>
                <a:cs typeface="+mj-lt"/>
              </a:rPr>
              <a:t>destruir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err="1">
                <a:ea typeface="+mj-lt"/>
                <a:cs typeface="+mj-lt"/>
              </a:rPr>
              <a:t>el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err="1">
                <a:ea typeface="+mj-lt"/>
                <a:cs typeface="+mj-lt"/>
              </a:rPr>
              <a:t>ambiente</a:t>
            </a:r>
            <a:r>
              <a:rPr lang="en-US" sz="3200" b="1" dirty="0">
                <a:ea typeface="+mj-lt"/>
                <a:cs typeface="+mj-lt"/>
              </a:rPr>
              <a:t>?</a:t>
            </a:r>
            <a:endParaRPr lang="en-US" sz="3200"/>
          </a:p>
          <a:p>
            <a:pPr>
              <a:buClr>
                <a:srgbClr val="8AD0D6"/>
              </a:buClr>
            </a:pPr>
            <a:r>
              <a:rPr lang="en-US" sz="3200" b="1" dirty="0">
                <a:ea typeface="+mj-lt"/>
                <a:cs typeface="+mj-lt"/>
              </a:rPr>
              <a:t>¿es </a:t>
            </a:r>
            <a:r>
              <a:rPr lang="en-US" sz="3200" b="1" err="1">
                <a:ea typeface="+mj-lt"/>
                <a:cs typeface="+mj-lt"/>
              </a:rPr>
              <a:t>posible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err="1">
                <a:ea typeface="+mj-lt"/>
                <a:cs typeface="+mj-lt"/>
              </a:rPr>
              <a:t>hallar</a:t>
            </a:r>
            <a:r>
              <a:rPr lang="en-US" sz="3200" b="1" dirty="0">
                <a:ea typeface="+mj-lt"/>
                <a:cs typeface="+mj-lt"/>
              </a:rPr>
              <a:t> un </a:t>
            </a:r>
            <a:r>
              <a:rPr lang="en-US" sz="3200" b="1">
                <a:ea typeface="+mj-lt"/>
                <a:cs typeface="+mj-lt"/>
              </a:rPr>
              <a:t>equilibrio?  ¿mediación, entendimiento?      </a:t>
            </a:r>
            <a:endParaRPr lang="en-US" sz="3200"/>
          </a:p>
          <a:p>
            <a:pPr>
              <a:buClr>
                <a:srgbClr val="8AD0D6"/>
              </a:buClr>
            </a:pPr>
            <a:endParaRPr lang="en-US" sz="3200" b="1" dirty="0">
              <a:ea typeface="+mj-lt"/>
              <a:cs typeface="+mj-lt"/>
            </a:endParaRPr>
          </a:p>
          <a:p>
            <a:pPr>
              <a:buClr>
                <a:srgbClr val="8AD0D6"/>
              </a:buClr>
            </a:pPr>
            <a:r>
              <a:rPr lang="en-US" sz="3200" b="1">
                <a:ea typeface="+mj-lt"/>
                <a:cs typeface="+mj-lt"/>
              </a:rPr>
              <a:t>En cualquier caso se </a:t>
            </a:r>
            <a:r>
              <a:rPr lang="en-US" sz="3200" b="1" err="1">
                <a:ea typeface="+mj-lt"/>
                <a:cs typeface="+mj-lt"/>
              </a:rPr>
              <a:t>requiere</a:t>
            </a:r>
            <a:r>
              <a:rPr lang="en-US" sz="3200" b="1" dirty="0">
                <a:ea typeface="+mj-lt"/>
                <a:cs typeface="+mj-lt"/>
              </a:rPr>
              <a:t>:</a:t>
            </a:r>
            <a:endParaRPr lang="en-US" sz="3200" b="1"/>
          </a:p>
          <a:p>
            <a:pPr>
              <a:buClr>
                <a:srgbClr val="8AD0D6"/>
              </a:buClr>
            </a:pPr>
            <a:endParaRPr lang="en-US" sz="3200" b="1" dirty="0">
              <a:ea typeface="+mj-lt"/>
              <a:cs typeface="+mj-lt"/>
            </a:endParaRPr>
          </a:p>
          <a:p>
            <a:pPr>
              <a:buClr>
                <a:srgbClr val="8AD0D6"/>
              </a:buClr>
            </a:pPr>
            <a:r>
              <a:rPr lang="en-US" sz="3200" b="1" dirty="0">
                <a:ea typeface="+mj-lt"/>
                <a:cs typeface="+mj-lt"/>
              </a:rPr>
              <a:t>-</a:t>
            </a:r>
            <a:r>
              <a:rPr lang="en-US" sz="3200" b="1" err="1">
                <a:ea typeface="+mj-lt"/>
                <a:cs typeface="+mj-lt"/>
              </a:rPr>
              <a:t>Evitar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 err="1">
                <a:ea typeface="+mj-lt"/>
                <a:cs typeface="+mj-lt"/>
              </a:rPr>
              <a:t>consecuencias</a:t>
            </a:r>
            <a:r>
              <a:rPr lang="en-US" sz="3200" b="1" dirty="0">
                <a:ea typeface="+mj-lt"/>
                <a:cs typeface="+mj-lt"/>
              </a:rPr>
              <a:t> </a:t>
            </a:r>
            <a:r>
              <a:rPr lang="en-US" sz="3200" b="1">
                <a:ea typeface="+mj-lt"/>
                <a:cs typeface="+mj-lt"/>
              </a:rPr>
              <a:t>indeseables    </a:t>
            </a:r>
            <a:endParaRPr lang="en-US" sz="3200"/>
          </a:p>
          <a:p>
            <a:pPr>
              <a:buClr>
                <a:srgbClr val="8AD0D6"/>
              </a:buClr>
            </a:pPr>
            <a:r>
              <a:rPr lang="en-US" sz="3200" b="1" dirty="0">
                <a:ea typeface="+mj-lt"/>
                <a:cs typeface="+mj-lt"/>
              </a:rPr>
              <a:t>-O </a:t>
            </a:r>
            <a:r>
              <a:rPr lang="en-US" sz="3200" b="1">
                <a:ea typeface="+mj-lt"/>
                <a:cs typeface="+mj-lt"/>
              </a:rPr>
              <a:t>minimizarlas                                           INTERDISCIPLINA DE LOS GRANDES PROGRAMAS</a:t>
            </a:r>
            <a:endParaRPr lang="en-US" sz="3200"/>
          </a:p>
          <a:p>
            <a:pPr>
              <a:buClr>
                <a:srgbClr val="8AD0D6"/>
              </a:buClr>
            </a:pPr>
            <a:r>
              <a:rPr lang="en-US" sz="3200" b="1" dirty="0">
                <a:ea typeface="+mj-lt"/>
                <a:cs typeface="+mj-lt"/>
              </a:rPr>
              <a:t>-Y </a:t>
            </a:r>
            <a:r>
              <a:rPr lang="en-US" sz="3200" b="1" err="1">
                <a:ea typeface="+mj-lt"/>
                <a:cs typeface="+mj-lt"/>
              </a:rPr>
              <a:t>compensar</a:t>
            </a:r>
            <a:r>
              <a:rPr lang="en-US" sz="3200" b="1" dirty="0">
                <a:ea typeface="+mj-lt"/>
                <a:cs typeface="+mj-lt"/>
              </a:rPr>
              <a:t> a los </a:t>
            </a:r>
            <a:r>
              <a:rPr lang="en-US" sz="3200" b="1" err="1">
                <a:ea typeface="+mj-lt"/>
                <a:cs typeface="+mj-lt"/>
              </a:rPr>
              <a:t>perjudicados</a:t>
            </a:r>
            <a:endParaRPr lang="en-US" sz="3200"/>
          </a:p>
          <a:p>
            <a:pPr>
              <a:buClr>
                <a:srgbClr val="8AD0D6"/>
              </a:buClr>
            </a:pPr>
            <a:br>
              <a:rPr lang="en-US" dirty="0"/>
            </a:b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C4AC592-0A2E-4891-A782-55AC28078CCB}"/>
              </a:ext>
            </a:extLst>
          </p:cNvPr>
          <p:cNvCxnSpPr/>
          <p:nvPr/>
        </p:nvCxnSpPr>
        <p:spPr>
          <a:xfrm>
            <a:off x="5250612" y="829573"/>
            <a:ext cx="1590134" cy="23004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EDE6A10-6F39-413A-9BB7-C6CBD4996E76}"/>
              </a:ext>
            </a:extLst>
          </p:cNvPr>
          <p:cNvCxnSpPr/>
          <p:nvPr/>
        </p:nvCxnSpPr>
        <p:spPr>
          <a:xfrm flipV="1">
            <a:off x="1727260" y="1628057"/>
            <a:ext cx="813758" cy="437070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1AE987E-B921-4BC2-BA34-1685C99D6B5A}"/>
              </a:ext>
            </a:extLst>
          </p:cNvPr>
          <p:cNvCxnSpPr/>
          <p:nvPr/>
        </p:nvCxnSpPr>
        <p:spPr>
          <a:xfrm>
            <a:off x="1726362" y="2078607"/>
            <a:ext cx="669985" cy="382438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ight Brace 6">
            <a:extLst>
              <a:ext uri="{FF2B5EF4-FFF2-40B4-BE49-F238E27FC236}">
                <a16:creationId xmlns:a16="http://schemas.microsoft.com/office/drawing/2014/main" id="{03FF290B-7493-4847-A22B-321576D0723F}"/>
              </a:ext>
            </a:extLst>
          </p:cNvPr>
          <p:cNvSpPr/>
          <p:nvPr/>
        </p:nvSpPr>
        <p:spPr>
          <a:xfrm>
            <a:off x="4390938" y="1301331"/>
            <a:ext cx="86264" cy="1423357"/>
          </a:xfrm>
          <a:prstGeom prst="rightBrac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62E0C23-B86E-4984-8760-89E7709FEBD4}"/>
              </a:ext>
            </a:extLst>
          </p:cNvPr>
          <p:cNvCxnSpPr/>
          <p:nvPr/>
        </p:nvCxnSpPr>
        <p:spPr>
          <a:xfrm flipV="1">
            <a:off x="5865243" y="2013550"/>
            <a:ext cx="669985" cy="5749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Brace 8">
            <a:extLst>
              <a:ext uri="{FF2B5EF4-FFF2-40B4-BE49-F238E27FC236}">
                <a16:creationId xmlns:a16="http://schemas.microsoft.com/office/drawing/2014/main" id="{F84559EF-E5F0-43ED-9D47-835E706C2F0A}"/>
              </a:ext>
            </a:extLst>
          </p:cNvPr>
          <p:cNvSpPr/>
          <p:nvPr/>
        </p:nvSpPr>
        <p:spPr>
          <a:xfrm>
            <a:off x="5342540" y="5171537"/>
            <a:ext cx="129396" cy="1351468"/>
          </a:xfrm>
          <a:prstGeom prst="rightBrac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71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CA21-5430-41D6-99DB-0686BE4E2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" y="63200"/>
            <a:ext cx="12053975" cy="146933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Book Antiqua"/>
                <a:cs typeface="Calibri Light"/>
              </a:rPr>
              <a:t>Rolando García: </a:t>
            </a:r>
            <a:br>
              <a:rPr lang="en-US" sz="3200" b="1" dirty="0">
                <a:latin typeface="Book Antiqua"/>
                <a:cs typeface="Calibri Light"/>
              </a:rPr>
            </a:br>
            <a:r>
              <a:rPr lang="en-US" sz="3200" b="1" dirty="0">
                <a:latin typeface="Book Antiqua"/>
                <a:cs typeface="Calibri Light"/>
              </a:rPr>
              <a:t>1986 "Conceptos básicos para el estudio de los sistemas complejos" </a:t>
            </a:r>
            <a:br>
              <a:rPr lang="en-US" sz="3200" b="1" dirty="0">
                <a:latin typeface="Book Antiqua"/>
                <a:cs typeface="Calibri Light"/>
              </a:rPr>
            </a:br>
            <a:r>
              <a:rPr lang="en-US" sz="3200" b="1">
                <a:latin typeface="Book Antiqua"/>
                <a:cs typeface="Calibri Light"/>
              </a:rPr>
              <a:t>1991: UBA-CEA "La investigación interdisciplinaria </a:t>
            </a:r>
            <a:br>
              <a:rPr lang="en-US" sz="3200" b="1" dirty="0">
                <a:latin typeface="Book Antiqua"/>
                <a:cs typeface="Calibri Light"/>
              </a:rPr>
            </a:br>
            <a:r>
              <a:rPr lang="en-US" sz="3200" b="1">
                <a:latin typeface="Book Antiqua"/>
                <a:cs typeface="Calibri Light"/>
              </a:rPr>
              <a:t>de los sistemas complejos"</a:t>
            </a:r>
            <a:endParaRPr lang="en-US" sz="3200">
              <a:latin typeface="Book Antiqua"/>
              <a:cs typeface="Calibri Light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1E49ED9-92D0-4E7B-B1AE-CB2138FE7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79250" y="1152391"/>
            <a:ext cx="2143125" cy="245942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94F61A-6D28-496E-8B67-A911FD872CDE}"/>
              </a:ext>
            </a:extLst>
          </p:cNvPr>
          <p:cNvSpPr txBox="1"/>
          <p:nvPr/>
        </p:nvSpPr>
        <p:spPr>
          <a:xfrm>
            <a:off x="209910" y="2021457"/>
            <a:ext cx="9126746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latin typeface="Arial"/>
                <a:cs typeface="Times New Roman"/>
              </a:rPr>
              <a:t> García </a:t>
            </a:r>
            <a:r>
              <a:rPr lang="en-US" sz="2800">
                <a:ea typeface="+mn-lt"/>
                <a:cs typeface="+mn-lt"/>
              </a:rPr>
              <a:t>elabora una metodología interdisciplinaria </a:t>
            </a:r>
            <a:endParaRPr lang="en-US" dirty="0">
              <a:ea typeface="+mn-lt"/>
              <a:cs typeface="+mn-lt"/>
            </a:endParaRPr>
          </a:p>
          <a:p>
            <a:r>
              <a:rPr lang="en-US" sz="2800">
                <a:ea typeface="+mn-lt"/>
                <a:cs typeface="+mn-lt"/>
              </a:rPr>
              <a:t> a partir del estudio del monocultivo de sorgo en </a:t>
            </a:r>
            <a:endParaRPr lang="en-US">
              <a:ea typeface="+mn-lt"/>
              <a:cs typeface="+mn-lt"/>
            </a:endParaRPr>
          </a:p>
          <a:p>
            <a:r>
              <a:rPr lang="en-US" sz="2800">
                <a:ea typeface="+mn-lt"/>
                <a:cs typeface="+mn-lt"/>
              </a:rPr>
              <a:t>México, década del '70 – FAO - científico pluricompetente, filósofo, epistemólogo.</a:t>
            </a:r>
            <a:endParaRPr lang="en-US"/>
          </a:p>
          <a:p>
            <a:endParaRPr lang="en-US" sz="2800" dirty="0">
              <a:latin typeface="Arial"/>
              <a:cs typeface="Times New Roman"/>
            </a:endParaRPr>
          </a:p>
          <a:p>
            <a:endParaRPr lang="en-US" sz="2800" dirty="0">
              <a:latin typeface="Arial"/>
              <a:cs typeface="Calibri"/>
            </a:endParaRPr>
          </a:p>
          <a:p>
            <a:endParaRPr lang="en-US" sz="2800" dirty="0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4DEFA3-2F9F-4A93-A987-30C27366D691}"/>
              </a:ext>
            </a:extLst>
          </p:cNvPr>
          <p:cNvSpPr txBox="1"/>
          <p:nvPr/>
        </p:nvSpPr>
        <p:spPr>
          <a:xfrm>
            <a:off x="210501" y="4177162"/>
            <a:ext cx="11863400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2800">
                <a:latin typeface="Arial"/>
                <a:ea typeface="Times New Roman, serif"/>
                <a:cs typeface="Times New Roman, serif"/>
              </a:rPr>
              <a:t>Desequilibrios, consecuencias sociales y ambientales perjudiciales</a:t>
            </a:r>
            <a:endParaRPr lang="es-ES" sz="2800" dirty="0">
              <a:latin typeface="Arial"/>
              <a:ea typeface="Times New Roman, serif"/>
              <a:cs typeface="Times New Roman, serif"/>
            </a:endParaRPr>
          </a:p>
          <a:p>
            <a:pPr algn="just"/>
            <a:r>
              <a:rPr lang="es-ES" sz="2800" dirty="0">
                <a:latin typeface="Arial"/>
                <a:ea typeface="Times New Roman, serif"/>
                <a:cs typeface="Times New Roman, serif"/>
              </a:rPr>
              <a:t>García: "La “modernización” agrícola, impuesta sin considerar el “costo” en términos de ambiente físico y sociedad, funciona de este modo: con el empobrecimiento de los campesinos, con las migraciones, con la proletarización, con la sobreexplotación de los recursos naturales"</a:t>
            </a:r>
            <a:endParaRPr lang="en-US" sz="2800">
              <a:latin typeface="Arial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1453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581C0-2EFD-44E0-B764-BF46CE4A7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36" y="137408"/>
            <a:ext cx="11809955" cy="905999"/>
          </a:xfrm>
        </p:spPr>
        <p:txBody>
          <a:bodyPr/>
          <a:lstStyle/>
          <a:p>
            <a:r>
              <a:rPr lang="en-US" sz="3600" b="1" dirty="0">
                <a:ea typeface="+mj-lt"/>
                <a:cs typeface="+mj-lt"/>
              </a:rPr>
              <a:t>El </a:t>
            </a:r>
            <a:r>
              <a:rPr lang="en-US" sz="3600" b="1" err="1">
                <a:ea typeface="+mj-lt"/>
                <a:cs typeface="+mj-lt"/>
              </a:rPr>
              <a:t>marco</a:t>
            </a:r>
            <a:r>
              <a:rPr lang="en-US" sz="3600" b="1" dirty="0">
                <a:ea typeface="+mj-lt"/>
                <a:cs typeface="+mj-lt"/>
              </a:rPr>
              <a:t> </a:t>
            </a:r>
            <a:r>
              <a:rPr lang="en-US" sz="3600" b="1" err="1">
                <a:ea typeface="+mj-lt"/>
                <a:cs typeface="+mj-lt"/>
              </a:rPr>
              <a:t>epistémico</a:t>
            </a:r>
            <a:r>
              <a:rPr lang="en-US" sz="3600" b="1" dirty="0">
                <a:ea typeface="+mj-lt"/>
                <a:cs typeface="+mj-lt"/>
              </a:rPr>
              <a:t> es </a:t>
            </a:r>
            <a:r>
              <a:rPr lang="en-US" sz="3600" b="1" err="1">
                <a:ea typeface="+mj-lt"/>
                <a:cs typeface="+mj-lt"/>
              </a:rPr>
              <a:t>el</a:t>
            </a:r>
            <a:r>
              <a:rPr lang="en-US" sz="3600" b="1" dirty="0">
                <a:ea typeface="+mj-lt"/>
                <a:cs typeface="+mj-lt"/>
              </a:rPr>
              <a:t> </a:t>
            </a:r>
            <a:r>
              <a:rPr lang="en-US" sz="3600" b="1" u="sng" dirty="0">
                <a:ea typeface="+mj-lt"/>
                <a:cs typeface="+mj-lt"/>
              </a:rPr>
              <a:t>inter </a:t>
            </a:r>
            <a:r>
              <a:rPr lang="en-US" sz="3600" b="1">
                <a:ea typeface="+mj-lt"/>
                <a:cs typeface="+mj-lt"/>
              </a:rPr>
              <a:t>de la Interdisciplina.</a:t>
            </a:r>
            <a:endParaRPr lang="en-US" sz="3600" b="1"/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8F2D0-5B87-45EC-AF04-DF7BFE28D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92" y="586677"/>
            <a:ext cx="12099642" cy="61215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endParaRPr lang="en-US" sz="2400" dirty="0">
              <a:ea typeface="+mj-lt"/>
              <a:cs typeface="+mj-lt"/>
            </a:endParaRPr>
          </a:p>
          <a:p>
            <a:pPr marL="0" indent="0" algn="just">
              <a:buNone/>
            </a:pPr>
            <a:r>
              <a:rPr lang="en-US" sz="2800" b="1" dirty="0">
                <a:ea typeface="+mj-lt"/>
                <a:cs typeface="+mj-lt"/>
              </a:rPr>
              <a:t>Se requiere </a:t>
            </a:r>
            <a:r>
              <a:rPr lang="en-US" sz="2400" dirty="0">
                <a:ea typeface="+mj-lt"/>
                <a:cs typeface="+mj-lt"/>
              </a:rPr>
              <a:t>de la interdisciplina para prever consecuencias perjudiciales o </a:t>
            </a:r>
            <a:r>
              <a:rPr lang="en-US" sz="2400">
                <a:ea typeface="+mj-lt"/>
                <a:cs typeface="+mj-lt"/>
              </a:rPr>
              <a:t>dañinas. También cuando se produce un </a:t>
            </a:r>
            <a:r>
              <a:rPr lang="en-US" sz="2800" b="1" err="1">
                <a:ea typeface="+mj-lt"/>
                <a:cs typeface="+mj-lt"/>
              </a:rPr>
              <a:t>desequilibrio</a:t>
            </a:r>
            <a:r>
              <a:rPr lang="en-US" sz="2800" b="1" dirty="0">
                <a:ea typeface="+mj-lt"/>
                <a:cs typeface="+mj-lt"/>
              </a:rPr>
              <a:t> o </a:t>
            </a:r>
            <a:r>
              <a:rPr lang="en-US" sz="2800" b="1" err="1">
                <a:ea typeface="+mj-lt"/>
                <a:cs typeface="+mj-lt"/>
              </a:rPr>
              <a:t>desestructuración</a:t>
            </a:r>
            <a:r>
              <a:rPr lang="en-US" sz="2400" dirty="0">
                <a:ea typeface="+mj-lt"/>
                <a:cs typeface="+mj-lt"/>
              </a:rPr>
              <a:t>. Por lo tanto se </a:t>
            </a:r>
            <a:r>
              <a:rPr lang="en-US" sz="2400" err="1">
                <a:ea typeface="+mj-lt"/>
                <a:cs typeface="+mj-lt"/>
              </a:rPr>
              <a:t>requiere</a:t>
            </a:r>
            <a:r>
              <a:rPr lang="en-US" sz="2400" dirty="0">
                <a:ea typeface="+mj-lt"/>
                <a:cs typeface="+mj-lt"/>
              </a:rPr>
              <a:t> una </a:t>
            </a:r>
            <a:r>
              <a:rPr lang="en-US" sz="2800" b="1" err="1">
                <a:ea typeface="+mj-lt"/>
                <a:cs typeface="+mj-lt"/>
              </a:rPr>
              <a:t>reestructuración</a:t>
            </a:r>
            <a:r>
              <a:rPr lang="en-US" sz="2400" dirty="0">
                <a:ea typeface="+mj-lt"/>
                <a:cs typeface="+mj-lt"/>
              </a:rPr>
              <a:t> del </a:t>
            </a:r>
            <a:r>
              <a:rPr lang="en-US" sz="2400" err="1">
                <a:ea typeface="+mj-lt"/>
                <a:cs typeface="+mj-lt"/>
              </a:rPr>
              <a:t>sistema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orientada</a:t>
            </a:r>
            <a:r>
              <a:rPr lang="en-US" sz="2400" dirty="0">
                <a:ea typeface="+mj-lt"/>
                <a:cs typeface="+mj-lt"/>
              </a:rPr>
              <a:t> por un </a:t>
            </a:r>
            <a:r>
              <a:rPr lang="en-US" sz="2400" b="1" dirty="0">
                <a:ea typeface="+mj-lt"/>
                <a:cs typeface="+mj-lt"/>
              </a:rPr>
              <a:t>MARCO EPISTÉMICO.</a:t>
            </a:r>
            <a:endParaRPr lang="en-US" b="1" dirty="0"/>
          </a:p>
          <a:p>
            <a:pPr marL="0" indent="0" algn="just">
              <a:buNone/>
            </a:pPr>
            <a:r>
              <a:rPr lang="en-US" sz="2400" dirty="0"/>
              <a:t>No es </a:t>
            </a:r>
            <a:r>
              <a:rPr lang="en-US" sz="2400" err="1"/>
              <a:t>sólo</a:t>
            </a:r>
            <a:r>
              <a:rPr lang="en-US" sz="2400" dirty="0"/>
              <a:t> un </a:t>
            </a:r>
            <a:r>
              <a:rPr lang="en-US" sz="2400" err="1"/>
              <a:t>marco</a:t>
            </a:r>
            <a:r>
              <a:rPr lang="en-US" sz="2400" dirty="0"/>
              <a:t> </a:t>
            </a:r>
            <a:r>
              <a:rPr lang="en-US" sz="2400" err="1"/>
              <a:t>teórico</a:t>
            </a:r>
            <a:r>
              <a:rPr lang="en-US" sz="2400" dirty="0"/>
              <a:t> (</a:t>
            </a:r>
            <a:r>
              <a:rPr lang="en-US" sz="2400" err="1"/>
              <a:t>ej</a:t>
            </a:r>
            <a:r>
              <a:rPr lang="en-US" sz="2400" dirty="0"/>
              <a:t>. </a:t>
            </a:r>
            <a:r>
              <a:rPr lang="en-US" sz="2400" err="1"/>
              <a:t>Constructivismo</a:t>
            </a:r>
            <a:r>
              <a:rPr lang="en-US" sz="2400" dirty="0"/>
              <a:t> </a:t>
            </a:r>
            <a:r>
              <a:rPr lang="en-US" sz="2400" err="1"/>
              <a:t>sociogenético</a:t>
            </a:r>
            <a:r>
              <a:rPr lang="en-US" sz="2400" dirty="0"/>
              <a:t>), </a:t>
            </a:r>
            <a:r>
              <a:rPr lang="en-US" sz="2400" err="1"/>
              <a:t>sino</a:t>
            </a:r>
            <a:r>
              <a:rPr lang="en-US" sz="2400" dirty="0"/>
              <a:t> que </a:t>
            </a:r>
            <a:r>
              <a:rPr lang="en-US" sz="2400" err="1"/>
              <a:t>está</a:t>
            </a:r>
            <a:r>
              <a:rPr lang="en-US" sz="2400" dirty="0"/>
              <a:t> </a:t>
            </a:r>
            <a:r>
              <a:rPr lang="en-US" sz="2400" err="1"/>
              <a:t>orientado</a:t>
            </a:r>
            <a:r>
              <a:rPr lang="en-US" sz="2400" dirty="0"/>
              <a:t> por </a:t>
            </a:r>
            <a:r>
              <a:rPr lang="en-US" sz="2400" b="1" dirty="0"/>
              <a:t>VALORES. </a:t>
            </a:r>
          </a:p>
          <a:p>
            <a:pPr marL="0" indent="0" algn="just">
              <a:buNone/>
            </a:pPr>
            <a:r>
              <a:rPr lang="en-US" sz="2400" err="1">
                <a:ea typeface="+mj-lt"/>
                <a:cs typeface="+mj-lt"/>
              </a:rPr>
              <a:t>Actualmente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esos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valores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están</a:t>
            </a:r>
            <a:r>
              <a:rPr lang="en-US" sz="2400" dirty="0">
                <a:ea typeface="+mj-lt"/>
                <a:cs typeface="+mj-lt"/>
              </a:rPr>
              <a:t> </a:t>
            </a:r>
            <a:r>
              <a:rPr lang="en-US" sz="2400" err="1">
                <a:ea typeface="+mj-lt"/>
                <a:cs typeface="+mj-lt"/>
              </a:rPr>
              <a:t>plasmados</a:t>
            </a:r>
            <a:r>
              <a:rPr lang="en-US" sz="2400" dirty="0">
                <a:ea typeface="+mj-lt"/>
                <a:cs typeface="+mj-lt"/>
              </a:rPr>
              <a:t> </a:t>
            </a:r>
            <a:r>
              <a:rPr lang="en-US" sz="2400" err="1">
                <a:ea typeface="+mj-lt"/>
                <a:cs typeface="+mj-lt"/>
              </a:rPr>
              <a:t>en</a:t>
            </a:r>
            <a:r>
              <a:rPr lang="en-US" sz="2400" dirty="0">
                <a:ea typeface="+mj-lt"/>
                <a:cs typeface="+mj-lt"/>
              </a:rPr>
              <a:t> los</a:t>
            </a:r>
            <a:r>
              <a:rPr lang="en-US" sz="2400" b="1" dirty="0">
                <a:ea typeface="+mj-lt"/>
                <a:cs typeface="+mj-lt"/>
              </a:rPr>
              <a:t> DESCA </a:t>
            </a:r>
            <a:r>
              <a:rPr lang="en-US" sz="2400" dirty="0">
                <a:ea typeface="+mj-lt"/>
                <a:cs typeface="+mj-lt"/>
              </a:rPr>
              <a:t>(DERECHOS FUNDAMENTALES, ECONÓMICOS, SOCIALES, CULTURALES Y AMBIENTALES)</a:t>
            </a: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b="1" dirty="0"/>
              <a:t>¡OJO!: La </a:t>
            </a:r>
            <a:r>
              <a:rPr lang="en-US" sz="2400" b="1" err="1"/>
              <a:t>interdisciplina</a:t>
            </a:r>
            <a:r>
              <a:rPr lang="en-US" sz="2400" b="1" dirty="0"/>
              <a:t> no borra las barreras </a:t>
            </a:r>
            <a:r>
              <a:rPr lang="en-US" sz="2400" b="1" err="1"/>
              <a:t>disciplinarias</a:t>
            </a:r>
            <a:r>
              <a:rPr lang="en-US" sz="2400" b="1" dirty="0"/>
              <a:t>, </a:t>
            </a:r>
            <a:r>
              <a:rPr lang="en-US" sz="2400" b="1" err="1"/>
              <a:t>sino</a:t>
            </a:r>
            <a:r>
              <a:rPr lang="en-US" sz="2400" b="1" dirty="0"/>
              <a:t> que </a:t>
            </a:r>
            <a:r>
              <a:rPr lang="en-US" sz="2400" b="1" err="1"/>
              <a:t>articula</a:t>
            </a:r>
            <a:r>
              <a:rPr lang="en-US" sz="2400" b="1" dirty="0"/>
              <a:t> </a:t>
            </a:r>
            <a:r>
              <a:rPr lang="en-US" sz="2400" b="1" err="1"/>
              <a:t>disciplinas</a:t>
            </a:r>
            <a:r>
              <a:rPr lang="en-US" sz="2400" b="1" dirty="0"/>
              <a:t> bien </a:t>
            </a:r>
            <a:r>
              <a:rPr lang="en-US" sz="2400" b="1" err="1"/>
              <a:t>constituidas</a:t>
            </a:r>
            <a:r>
              <a:rPr lang="en-US" sz="2400" b="1" dirty="0"/>
              <a:t> con </a:t>
            </a:r>
            <a:r>
              <a:rPr lang="en-US" sz="2400" b="1" err="1"/>
              <a:t>científicos</a:t>
            </a:r>
            <a:r>
              <a:rPr lang="en-US" sz="2400" b="1" dirty="0"/>
              <a:t> bien </a:t>
            </a:r>
            <a:r>
              <a:rPr lang="en-US" sz="2400" b="1" err="1"/>
              <a:t>formados</a:t>
            </a:r>
            <a:r>
              <a:rPr lang="en-US" sz="2400" b="1" dirty="0"/>
              <a:t>. </a:t>
            </a:r>
          </a:p>
          <a:p>
            <a:pPr marL="0" indent="0">
              <a:buClr>
                <a:srgbClr val="8AD0D6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452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BA1D3-6057-4AAF-9769-A374A2604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629" y="124270"/>
            <a:ext cx="11585618" cy="927565"/>
          </a:xfrm>
        </p:spPr>
        <p:txBody>
          <a:bodyPr/>
          <a:lstStyle/>
          <a:p>
            <a:r>
              <a:rPr lang="en-US"/>
              <a:t>Desequilibrios por la sojización transgénica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451C8-4E84-419C-9B42-34C954D56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73" y="1054438"/>
            <a:ext cx="12060229" cy="55749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Si se </a:t>
            </a:r>
            <a:r>
              <a:rPr lang="en-US" sz="2400" err="1"/>
              <a:t>hubiera</a:t>
            </a:r>
            <a:r>
              <a:rPr lang="en-US" sz="2400" dirty="0"/>
              <a:t> </a:t>
            </a:r>
            <a:r>
              <a:rPr lang="en-US" sz="2400" err="1"/>
              <a:t>recurrido</a:t>
            </a:r>
            <a:r>
              <a:rPr lang="en-US" sz="2400" dirty="0"/>
              <a:t> a la </a:t>
            </a:r>
            <a:r>
              <a:rPr lang="en-US" sz="2400" err="1"/>
              <a:t>metodología</a:t>
            </a:r>
            <a:r>
              <a:rPr lang="en-US" sz="2400" dirty="0"/>
              <a:t> de Rolando García ex ante, se </a:t>
            </a:r>
            <a:r>
              <a:rPr lang="en-US" sz="2400"/>
              <a:t>hubieran evitado o minimizado. Pero... ¿No se </a:t>
            </a:r>
            <a:r>
              <a:rPr lang="en-US" sz="2400" err="1"/>
              <a:t>supo</a:t>
            </a:r>
            <a:r>
              <a:rPr lang="en-US" sz="2400"/>
              <a:t>, no se </a:t>
            </a:r>
            <a:r>
              <a:rPr lang="en-US" sz="2400" err="1"/>
              <a:t>pudo</a:t>
            </a:r>
            <a:r>
              <a:rPr lang="en-US" sz="2400"/>
              <a:t> o no se </a:t>
            </a:r>
            <a:r>
              <a:rPr lang="en-US" sz="2400" err="1"/>
              <a:t>quiso</a:t>
            </a:r>
            <a:r>
              <a:rPr lang="en-US" sz="2400" dirty="0"/>
              <a:t>?</a:t>
            </a:r>
            <a:endParaRPr lang="en-US" sz="2400"/>
          </a:p>
          <a:p>
            <a:pPr marL="0" indent="0">
              <a:buNone/>
            </a:pPr>
            <a:endParaRPr lang="en-US" sz="2400" dirty="0">
              <a:latin typeface="Century Gothic"/>
              <a:cs typeface="Arial"/>
            </a:endParaRPr>
          </a:p>
          <a:p>
            <a:pPr marL="0" indent="0">
              <a:buNone/>
            </a:pPr>
            <a:r>
              <a:rPr lang="en-US" sz="2400" dirty="0">
                <a:latin typeface="Century Gothic"/>
                <a:cs typeface="Arial"/>
              </a:rPr>
              <a:t>A modo de </a:t>
            </a:r>
            <a:r>
              <a:rPr lang="en-US" sz="2400">
                <a:latin typeface="Century Gothic"/>
                <a:cs typeface="Arial"/>
              </a:rPr>
              <a:t>ejemplo </a:t>
            </a:r>
            <a:r>
              <a:rPr lang="en-US" sz="2400" dirty="0">
                <a:latin typeface="Century Gothic"/>
                <a:cs typeface="Arial"/>
              </a:rPr>
              <a:t>: </a:t>
            </a:r>
          </a:p>
          <a:p>
            <a:pPr algn="just">
              <a:buNone/>
            </a:pPr>
            <a:r>
              <a:rPr lang="en-US" sz="2400" dirty="0">
                <a:latin typeface="Arial"/>
                <a:cs typeface="Arial"/>
              </a:rPr>
              <a:t>El Informe del Banco Mundial 2016 </a:t>
            </a:r>
            <a:r>
              <a:rPr lang="en-US" sz="2400" err="1">
                <a:latin typeface="Arial"/>
                <a:cs typeface="Arial"/>
              </a:rPr>
              <a:t>atribuye</a:t>
            </a:r>
            <a:r>
              <a:rPr lang="en-US" sz="2400" dirty="0">
                <a:latin typeface="Arial"/>
                <a:cs typeface="Arial"/>
              </a:rPr>
              <a:t> las </a:t>
            </a:r>
            <a:r>
              <a:rPr lang="en-US" sz="2400" err="1">
                <a:latin typeface="Arial"/>
                <a:cs typeface="Arial"/>
              </a:rPr>
              <a:t>grandes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inundaciones</a:t>
            </a:r>
            <a:r>
              <a:rPr lang="en-US" sz="2400" dirty="0">
                <a:latin typeface="Arial"/>
                <a:cs typeface="Arial"/>
              </a:rPr>
              <a:t> del </a:t>
            </a:r>
            <a:r>
              <a:rPr lang="en-US" sz="2400" err="1">
                <a:latin typeface="Arial"/>
                <a:cs typeface="Arial"/>
              </a:rPr>
              <a:t>período</a:t>
            </a:r>
            <a:r>
              <a:rPr lang="en-US" sz="2400" dirty="0">
                <a:latin typeface="Arial"/>
                <a:cs typeface="Arial"/>
              </a:rPr>
              <a:t> anterior </a:t>
            </a:r>
            <a:r>
              <a:rPr lang="en-US" sz="2400" err="1">
                <a:latin typeface="Arial"/>
                <a:cs typeface="Arial"/>
              </a:rPr>
              <a:t>en</a:t>
            </a:r>
            <a:r>
              <a:rPr lang="en-US" sz="2400" dirty="0">
                <a:latin typeface="Arial"/>
                <a:cs typeface="Arial"/>
              </a:rPr>
              <a:t> Argentina a la </a:t>
            </a:r>
            <a:r>
              <a:rPr lang="en-US" sz="2400" err="1">
                <a:latin typeface="Arial"/>
                <a:cs typeface="Arial"/>
              </a:rPr>
              <a:t>deforestación</a:t>
            </a:r>
            <a:r>
              <a:rPr lang="en-US" sz="2400" dirty="0">
                <a:latin typeface="Arial"/>
                <a:cs typeface="Arial"/>
              </a:rPr>
              <a:t> para cultivar soja </a:t>
            </a:r>
            <a:r>
              <a:rPr lang="en-US" sz="2400">
                <a:latin typeface="Arial"/>
                <a:cs typeface="Arial"/>
              </a:rPr>
              <a:t>transgénica. </a:t>
            </a:r>
            <a:r>
              <a:rPr lang="en-US" sz="2400" err="1">
                <a:latin typeface="Arial"/>
                <a:cs typeface="Arial"/>
              </a:rPr>
              <a:t>Así</a:t>
            </a:r>
            <a:r>
              <a:rPr lang="en-US" sz="2400" dirty="0">
                <a:latin typeface="Arial"/>
                <a:cs typeface="Arial"/>
              </a:rPr>
              <a:t> se </a:t>
            </a:r>
            <a:r>
              <a:rPr lang="en-US" sz="2400" err="1">
                <a:latin typeface="Arial"/>
                <a:cs typeface="Arial"/>
              </a:rPr>
              <a:t>perdieron</a:t>
            </a:r>
            <a:r>
              <a:rPr lang="en-US" sz="2400" dirty="0">
                <a:latin typeface="Arial"/>
                <a:cs typeface="Arial"/>
              </a:rPr>
              <a:t> 2001 y 2012 </a:t>
            </a:r>
            <a:r>
              <a:rPr lang="en-US" sz="2400" err="1">
                <a:latin typeface="Arial"/>
                <a:cs typeface="Arial"/>
              </a:rPr>
              <a:t>el</a:t>
            </a:r>
            <a:r>
              <a:rPr lang="en-US" sz="2400" dirty="0">
                <a:latin typeface="Arial"/>
                <a:cs typeface="Arial"/>
              </a:rPr>
              <a:t> 12% de sus bosques </a:t>
            </a:r>
            <a:r>
              <a:rPr lang="en-US" sz="2400" err="1">
                <a:latin typeface="Arial"/>
                <a:cs typeface="Arial"/>
              </a:rPr>
              <a:t>principalmente</a:t>
            </a:r>
            <a:r>
              <a:rPr lang="en-US" sz="2400" dirty="0">
                <a:latin typeface="Arial"/>
                <a:cs typeface="Arial"/>
              </a:rPr>
              <a:t> para “lo que equivale a </a:t>
            </a:r>
            <a:r>
              <a:rPr lang="en-US" sz="2400" err="1">
                <a:latin typeface="Arial"/>
                <a:cs typeface="Arial"/>
              </a:rPr>
              <a:t>perder</a:t>
            </a:r>
            <a:r>
              <a:rPr lang="en-US" sz="2400" dirty="0">
                <a:latin typeface="Arial"/>
                <a:cs typeface="Arial"/>
              </a:rPr>
              <a:t> un bosque del </a:t>
            </a:r>
            <a:r>
              <a:rPr lang="en-US" sz="2400" err="1">
                <a:latin typeface="Arial"/>
                <a:cs typeface="Arial"/>
              </a:rPr>
              <a:t>tamaño</a:t>
            </a:r>
            <a:r>
              <a:rPr lang="en-US" sz="2400" dirty="0">
                <a:latin typeface="Arial"/>
                <a:cs typeface="Arial"/>
              </a:rPr>
              <a:t> de un campo de </a:t>
            </a:r>
            <a:r>
              <a:rPr lang="en-US" sz="2400" err="1">
                <a:latin typeface="Arial"/>
                <a:cs typeface="Arial"/>
              </a:rPr>
              <a:t>fútbol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cada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minuto</a:t>
            </a:r>
            <a:r>
              <a:rPr lang="en-US" sz="2400" dirty="0">
                <a:latin typeface="Arial"/>
                <a:cs typeface="Arial"/>
              </a:rPr>
              <a:t>”, lo </a:t>
            </a:r>
            <a:r>
              <a:rPr lang="en-US" sz="2400" err="1">
                <a:latin typeface="Arial"/>
                <a:cs typeface="Arial"/>
              </a:rPr>
              <a:t>cual</a:t>
            </a:r>
            <a:r>
              <a:rPr lang="en-US" sz="2400" dirty="0">
                <a:latin typeface="Arial"/>
                <a:cs typeface="Arial"/>
              </a:rPr>
              <a:t> es </a:t>
            </a:r>
            <a:r>
              <a:rPr lang="en-US" sz="2400" err="1">
                <a:latin typeface="Arial"/>
                <a:cs typeface="Arial"/>
              </a:rPr>
              <a:t>el</a:t>
            </a:r>
            <a:r>
              <a:rPr lang="en-US" sz="2400" dirty="0">
                <a:latin typeface="Arial"/>
                <a:cs typeface="Arial"/>
              </a:rPr>
              <a:t> doble que </a:t>
            </a:r>
            <a:r>
              <a:rPr lang="en-US" sz="2400" err="1">
                <a:latin typeface="Arial"/>
                <a:cs typeface="Arial"/>
              </a:rPr>
              <a:t>el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promedio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mundial</a:t>
            </a:r>
            <a:r>
              <a:rPr lang="en-US" sz="2400" dirty="0">
                <a:latin typeface="Arial"/>
                <a:cs typeface="Arial"/>
              </a:rPr>
              <a:t>. El Banco Mundial </a:t>
            </a:r>
            <a:r>
              <a:rPr lang="en-US" sz="2400" err="1">
                <a:latin typeface="Arial"/>
                <a:cs typeface="Arial"/>
              </a:rPr>
              <a:t>calcula</a:t>
            </a:r>
            <a:r>
              <a:rPr lang="en-US" sz="2400" dirty="0">
                <a:latin typeface="Arial"/>
                <a:cs typeface="Arial"/>
              </a:rPr>
              <a:t> que </a:t>
            </a:r>
            <a:r>
              <a:rPr lang="en-US" sz="2400" err="1">
                <a:latin typeface="Arial"/>
                <a:cs typeface="Arial"/>
              </a:rPr>
              <a:t>el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daño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ambiental</a:t>
            </a:r>
            <a:r>
              <a:rPr lang="en-US" sz="2400" dirty="0">
                <a:latin typeface="Arial"/>
                <a:cs typeface="Arial"/>
              </a:rPr>
              <a:t> genera </a:t>
            </a:r>
            <a:r>
              <a:rPr lang="en-US" sz="2400" err="1">
                <a:latin typeface="Arial"/>
                <a:cs typeface="Arial"/>
              </a:rPr>
              <a:t>pérdidas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anuales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equivalentes</a:t>
            </a:r>
            <a:r>
              <a:rPr lang="en-US" sz="2400" dirty="0">
                <a:latin typeface="Arial"/>
                <a:cs typeface="Arial"/>
              </a:rPr>
              <a:t> al 8% del PBI. El </a:t>
            </a:r>
            <a:r>
              <a:rPr lang="en-US" sz="2400" err="1">
                <a:latin typeface="Arial"/>
                <a:cs typeface="Arial"/>
              </a:rPr>
              <a:t>proceso</a:t>
            </a:r>
            <a:r>
              <a:rPr lang="en-US" sz="2400" dirty="0">
                <a:latin typeface="Arial"/>
                <a:cs typeface="Arial"/>
              </a:rPr>
              <a:t> de </a:t>
            </a:r>
            <a:r>
              <a:rPr lang="en-US" sz="2400" err="1">
                <a:latin typeface="Arial"/>
                <a:cs typeface="Arial"/>
              </a:rPr>
              <a:t>deforestación</a:t>
            </a:r>
            <a:r>
              <a:rPr lang="en-US" sz="2400" dirty="0">
                <a:latin typeface="Arial"/>
                <a:cs typeface="Arial"/>
              </a:rPr>
              <a:t> se </a:t>
            </a:r>
            <a:r>
              <a:rPr lang="en-US" sz="2400" err="1">
                <a:latin typeface="Arial"/>
                <a:cs typeface="Arial"/>
              </a:rPr>
              <a:t>puede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ver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en</a:t>
            </a:r>
            <a:r>
              <a:rPr lang="en-US" sz="2400" dirty="0">
                <a:latin typeface="Arial"/>
                <a:cs typeface="Arial"/>
              </a:rPr>
              <a:t> los </a:t>
            </a:r>
            <a:r>
              <a:rPr lang="en-US" sz="2400" err="1">
                <a:latin typeface="Arial"/>
                <a:cs typeface="Arial"/>
              </a:rPr>
              <a:t>mapas</a:t>
            </a:r>
            <a:r>
              <a:rPr lang="en-US" sz="2400" dirty="0">
                <a:latin typeface="Arial"/>
                <a:cs typeface="Arial"/>
              </a:rPr>
              <a:t> del CONICET, </a:t>
            </a:r>
            <a:r>
              <a:rPr lang="en-US" sz="2400" err="1">
                <a:latin typeface="Arial"/>
                <a:cs typeface="Arial"/>
              </a:rPr>
              <a:t>también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citados</a:t>
            </a:r>
            <a:r>
              <a:rPr lang="en-US" sz="2400" dirty="0">
                <a:latin typeface="Arial"/>
                <a:cs typeface="Arial"/>
              </a:rPr>
              <a:t> (</a:t>
            </a:r>
            <a:r>
              <a:rPr lang="en-US" sz="2400" err="1">
                <a:latin typeface="Arial"/>
                <a:cs typeface="Arial"/>
              </a:rPr>
              <a:t>ver</a:t>
            </a:r>
            <a:r>
              <a:rPr lang="en-US" sz="2400" dirty="0">
                <a:latin typeface="Arial"/>
                <a:cs typeface="Arial"/>
              </a:rPr>
              <a:t> links). </a:t>
            </a:r>
            <a:endParaRPr lang="en-US" sz="2400"/>
          </a:p>
          <a:p>
            <a:pPr algn="just">
              <a:buNone/>
            </a:pPr>
            <a:r>
              <a:rPr lang="en-US" sz="2400" dirty="0">
                <a:latin typeface="Arial"/>
                <a:cs typeface="Arial"/>
              </a:rPr>
              <a:t>(</a:t>
            </a:r>
            <a:r>
              <a:rPr lang="en-US" sz="2400" err="1">
                <a:latin typeface="Arial"/>
                <a:cs typeface="Arial"/>
              </a:rPr>
              <a:t>ver</a:t>
            </a:r>
            <a:r>
              <a:rPr lang="en-US" sz="2400" dirty="0">
                <a:latin typeface="Arial"/>
                <a:cs typeface="Arial"/>
              </a:rPr>
              <a:t> nota 4 p.276 </a:t>
            </a:r>
            <a:r>
              <a:rPr lang="en-US" sz="2400" err="1">
                <a:latin typeface="Arial"/>
                <a:cs typeface="Arial"/>
              </a:rPr>
              <a:t>Autonomía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científica</a:t>
            </a:r>
            <a:r>
              <a:rPr lang="en-US" sz="2400" dirty="0">
                <a:latin typeface="Arial"/>
                <a:cs typeface="Arial"/>
              </a:rPr>
              <a:t>...)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944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0248-969C-4758-AB80-D2D20430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87" y="136417"/>
            <a:ext cx="11575702" cy="1400530"/>
          </a:xfrm>
        </p:spPr>
        <p:txBody>
          <a:bodyPr/>
          <a:lstStyle/>
          <a:p>
            <a:r>
              <a:rPr lang="en-US" dirty="0" err="1"/>
              <a:t>Expansión</a:t>
            </a:r>
            <a:r>
              <a:rPr lang="en-US" dirty="0"/>
              <a:t> de la soja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1045D5F-4584-42DD-8785-084F607C4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5224" y="1214713"/>
            <a:ext cx="9726640" cy="5196156"/>
          </a:xfrm>
        </p:spPr>
      </p:pic>
    </p:spTree>
    <p:extLst>
      <p:ext uri="{BB962C8B-B14F-4D97-AF65-F5344CB8AC3E}">
        <p14:creationId xmlns:p14="http://schemas.microsoft.com/office/powerpoint/2010/main" val="3670227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DA2FA-6A13-45C0-A66C-5B8238C32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78" y="452718"/>
            <a:ext cx="10986231" cy="1199247"/>
          </a:xfrm>
        </p:spPr>
        <p:txBody>
          <a:bodyPr/>
          <a:lstStyle/>
          <a:p>
            <a:r>
              <a:rPr lang="en-US" sz="3200" b="1">
                <a:cs typeface="Calibri Light"/>
              </a:rPr>
              <a:t>Otro desequilibrio: pérdida de </a:t>
            </a:r>
            <a:r>
              <a:rPr lang="en-US" sz="3200" b="1" err="1">
                <a:cs typeface="Calibri Light"/>
              </a:rPr>
              <a:t>empleos</a:t>
            </a:r>
            <a:r>
              <a:rPr lang="en-US" sz="3200" b="1" dirty="0">
                <a:cs typeface="Calibri Light"/>
              </a:rPr>
              <a:t> rurales y </a:t>
            </a:r>
            <a:r>
              <a:rPr lang="en-US" sz="3200" b="1" err="1">
                <a:cs typeface="Calibri Light"/>
              </a:rPr>
              <a:t>desplazamiento</a:t>
            </a:r>
            <a:r>
              <a:rPr lang="en-US" sz="3200" b="1" dirty="0">
                <a:cs typeface="Calibri Light"/>
              </a:rPr>
              <a:t> </a:t>
            </a:r>
            <a:r>
              <a:rPr lang="en-US" sz="3200" b="1" err="1">
                <a:cs typeface="Calibri Light"/>
              </a:rPr>
              <a:t>poblacional</a:t>
            </a:r>
            <a:endParaRPr lang="en-US" sz="3200" b="1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625BB-E300-4420-BC96-31F270B41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3" y="1940645"/>
            <a:ext cx="11881448" cy="468201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800" dirty="0">
                <a:ea typeface="+mn-lt"/>
                <a:cs typeface="+mn-lt"/>
              </a:rPr>
              <a:t>“</a:t>
            </a:r>
            <a:r>
              <a:rPr lang="en-US" sz="2800" dirty="0">
                <a:latin typeface="Arial"/>
                <a:cs typeface="Arial"/>
              </a:rPr>
              <a:t>Si </a:t>
            </a:r>
            <a:r>
              <a:rPr lang="en-US" sz="2800" err="1">
                <a:latin typeface="Arial"/>
                <a:cs typeface="Arial"/>
              </a:rPr>
              <a:t>nos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dejamos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llevar</a:t>
            </a:r>
            <a:r>
              <a:rPr lang="en-US" sz="2800" dirty="0">
                <a:latin typeface="Arial"/>
                <a:cs typeface="Arial"/>
              </a:rPr>
              <a:t> por </a:t>
            </a:r>
            <a:r>
              <a:rPr lang="en-US" sz="2800" err="1">
                <a:latin typeface="Arial"/>
                <a:cs typeface="Arial"/>
              </a:rPr>
              <a:t>el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precio</a:t>
            </a:r>
            <a:r>
              <a:rPr lang="en-US" sz="2800" dirty="0">
                <a:latin typeface="Arial"/>
                <a:cs typeface="Arial"/>
              </a:rPr>
              <a:t> de la soja, </a:t>
            </a:r>
            <a:r>
              <a:rPr lang="en-US" sz="2800" err="1">
                <a:latin typeface="Arial"/>
                <a:cs typeface="Arial"/>
              </a:rPr>
              <a:t>en</a:t>
            </a:r>
            <a:r>
              <a:rPr lang="en-US" sz="2800" dirty="0">
                <a:latin typeface="Arial"/>
                <a:cs typeface="Arial"/>
              </a:rPr>
              <a:t> una </a:t>
            </a:r>
            <a:r>
              <a:rPr lang="en-US" sz="2800" err="1">
                <a:latin typeface="Arial"/>
                <a:cs typeface="Arial"/>
              </a:rPr>
              <a:t>provincia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como</a:t>
            </a:r>
            <a:r>
              <a:rPr lang="en-US" sz="2800" dirty="0">
                <a:latin typeface="Arial"/>
                <a:cs typeface="Arial"/>
              </a:rPr>
              <a:t> Santa Fe, </a:t>
            </a:r>
            <a:r>
              <a:rPr lang="en-US" sz="2800" err="1">
                <a:latin typeface="Arial"/>
                <a:cs typeface="Arial"/>
              </a:rPr>
              <a:t>en</a:t>
            </a:r>
            <a:r>
              <a:rPr lang="en-US" sz="2800" dirty="0">
                <a:latin typeface="Arial"/>
                <a:cs typeface="Arial"/>
              </a:rPr>
              <a:t> poco </a:t>
            </a:r>
            <a:r>
              <a:rPr lang="en-US" sz="2800" err="1">
                <a:latin typeface="Arial"/>
                <a:cs typeface="Arial"/>
              </a:rPr>
              <a:t>tiempo</a:t>
            </a:r>
            <a:r>
              <a:rPr lang="en-US" sz="2800" dirty="0">
                <a:latin typeface="Arial"/>
                <a:cs typeface="Arial"/>
              </a:rPr>
              <a:t> no </a:t>
            </a:r>
            <a:r>
              <a:rPr lang="en-US" sz="2800" err="1">
                <a:latin typeface="Arial"/>
                <a:cs typeface="Arial"/>
              </a:rPr>
              <a:t>va</a:t>
            </a:r>
            <a:r>
              <a:rPr lang="en-US" sz="2800" dirty="0">
                <a:latin typeface="Arial"/>
                <a:cs typeface="Arial"/>
              </a:rPr>
              <a:t> a </a:t>
            </a:r>
            <a:r>
              <a:rPr lang="en-US" sz="2800" err="1">
                <a:latin typeface="Arial"/>
                <a:cs typeface="Arial"/>
              </a:rPr>
              <a:t>quedar</a:t>
            </a:r>
            <a:r>
              <a:rPr lang="en-US" sz="2800" dirty="0">
                <a:latin typeface="Arial"/>
                <a:cs typeface="Arial"/>
              </a:rPr>
              <a:t> nada de las </a:t>
            </a:r>
            <a:r>
              <a:rPr lang="en-US" sz="2800" err="1">
                <a:latin typeface="Arial"/>
                <a:cs typeface="Arial"/>
              </a:rPr>
              <a:t>demás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actividades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productivas</a:t>
            </a:r>
            <a:r>
              <a:rPr lang="en-US" sz="2800" dirty="0">
                <a:latin typeface="Arial"/>
                <a:cs typeface="Arial"/>
              </a:rPr>
              <a:t>. El </a:t>
            </a:r>
            <a:r>
              <a:rPr lang="en-US" sz="2800" err="1">
                <a:latin typeface="Arial"/>
                <a:cs typeface="Arial"/>
              </a:rPr>
              <a:t>proceso</a:t>
            </a:r>
            <a:r>
              <a:rPr lang="en-US" sz="2800" dirty="0">
                <a:latin typeface="Arial"/>
                <a:cs typeface="Arial"/>
              </a:rPr>
              <a:t> de </a:t>
            </a:r>
            <a:r>
              <a:rPr lang="en-US" sz="2800" err="1">
                <a:latin typeface="Arial"/>
                <a:cs typeface="Arial"/>
              </a:rPr>
              <a:t>sojización</a:t>
            </a:r>
            <a:r>
              <a:rPr lang="en-US" sz="2800" dirty="0">
                <a:latin typeface="Arial"/>
                <a:cs typeface="Arial"/>
              </a:rPr>
              <a:t> ha </a:t>
            </a:r>
            <a:r>
              <a:rPr lang="en-US" sz="2800" err="1">
                <a:latin typeface="Arial"/>
                <a:cs typeface="Arial"/>
              </a:rPr>
              <a:t>significado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vaciar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el</a:t>
            </a:r>
            <a:r>
              <a:rPr lang="en-US" sz="2800" dirty="0">
                <a:latin typeface="Arial"/>
                <a:cs typeface="Arial"/>
              </a:rPr>
              <a:t> campo, que la </a:t>
            </a:r>
            <a:r>
              <a:rPr lang="en-US" sz="2800" err="1">
                <a:latin typeface="Arial"/>
                <a:cs typeface="Arial"/>
              </a:rPr>
              <a:t>gente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migre</a:t>
            </a:r>
            <a:r>
              <a:rPr lang="en-US" sz="2800" dirty="0">
                <a:latin typeface="Arial"/>
                <a:cs typeface="Arial"/>
              </a:rPr>
              <a:t> a las </a:t>
            </a:r>
            <a:r>
              <a:rPr lang="en-US" sz="2800" err="1">
                <a:latin typeface="Arial"/>
                <a:cs typeface="Arial"/>
              </a:rPr>
              <a:t>ciudades</a:t>
            </a:r>
            <a:r>
              <a:rPr lang="en-US" sz="2800" dirty="0">
                <a:latin typeface="Arial"/>
                <a:cs typeface="Arial"/>
              </a:rPr>
              <a:t>, con </a:t>
            </a:r>
            <a:r>
              <a:rPr lang="en-US" sz="2800" err="1">
                <a:latin typeface="Arial"/>
                <a:cs typeface="Arial"/>
              </a:rPr>
              <a:t>oficios</a:t>
            </a:r>
            <a:r>
              <a:rPr lang="en-US" sz="2800" dirty="0">
                <a:latin typeface="Arial"/>
                <a:cs typeface="Arial"/>
              </a:rPr>
              <a:t> que no </a:t>
            </a:r>
            <a:r>
              <a:rPr lang="en-US" sz="2800" err="1">
                <a:latin typeface="Arial"/>
                <a:cs typeface="Arial"/>
              </a:rPr>
              <a:t>corresponden</a:t>
            </a:r>
            <a:r>
              <a:rPr lang="en-US" sz="2800" dirty="0">
                <a:latin typeface="Arial"/>
                <a:cs typeface="Arial"/>
              </a:rPr>
              <a:t> a las </a:t>
            </a:r>
            <a:r>
              <a:rPr lang="en-US" sz="2800" err="1">
                <a:latin typeface="Arial"/>
                <a:cs typeface="Arial"/>
              </a:rPr>
              <a:t>demandas</a:t>
            </a:r>
            <a:r>
              <a:rPr lang="en-US" sz="2800" dirty="0">
                <a:latin typeface="Arial"/>
                <a:cs typeface="Arial"/>
              </a:rPr>
              <a:t> que hoy </a:t>
            </a:r>
            <a:r>
              <a:rPr lang="en-US" sz="2800" err="1">
                <a:latin typeface="Arial"/>
                <a:cs typeface="Arial"/>
              </a:rPr>
              <a:t>tiene</a:t>
            </a:r>
            <a:r>
              <a:rPr lang="en-US" sz="2800" dirty="0">
                <a:latin typeface="Arial"/>
                <a:cs typeface="Arial"/>
              </a:rPr>
              <a:t> una ciudad, a </a:t>
            </a:r>
            <a:r>
              <a:rPr lang="en-US" sz="2800" err="1">
                <a:latin typeface="Arial"/>
                <a:cs typeface="Arial"/>
              </a:rPr>
              <a:t>vivir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en</a:t>
            </a:r>
            <a:r>
              <a:rPr lang="en-US" sz="2800" dirty="0">
                <a:latin typeface="Arial"/>
                <a:cs typeface="Arial"/>
              </a:rPr>
              <a:t> los </a:t>
            </a:r>
            <a:r>
              <a:rPr lang="en-US" sz="2800" err="1">
                <a:latin typeface="Arial"/>
                <a:cs typeface="Arial"/>
              </a:rPr>
              <a:t>peores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lugares</a:t>
            </a:r>
            <a:r>
              <a:rPr lang="en-US" sz="2800" dirty="0">
                <a:latin typeface="Arial"/>
                <a:cs typeface="Arial"/>
              </a:rPr>
              <a:t>, lo que genera planes </a:t>
            </a:r>
            <a:r>
              <a:rPr lang="en-US" sz="2800" err="1">
                <a:latin typeface="Arial"/>
                <a:cs typeface="Arial"/>
              </a:rPr>
              <a:t>sociales</a:t>
            </a:r>
            <a:r>
              <a:rPr lang="en-US" sz="2800" dirty="0">
                <a:latin typeface="Arial"/>
                <a:cs typeface="Arial"/>
              </a:rPr>
              <a:t> que </a:t>
            </a:r>
            <a:r>
              <a:rPr lang="en-US" sz="2800" err="1">
                <a:latin typeface="Arial"/>
                <a:cs typeface="Arial"/>
              </a:rPr>
              <a:t>nunca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tendrán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el</a:t>
            </a:r>
            <a:r>
              <a:rPr lang="en-US" sz="2800" dirty="0">
                <a:latin typeface="Arial"/>
                <a:cs typeface="Arial"/>
              </a:rPr>
              <a:t> valor del </a:t>
            </a:r>
            <a:r>
              <a:rPr lang="en-US" sz="2800" err="1">
                <a:latin typeface="Arial"/>
                <a:cs typeface="Arial"/>
              </a:rPr>
              <a:t>trabajo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como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elemento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err="1">
                <a:latin typeface="Arial"/>
                <a:cs typeface="Arial"/>
              </a:rPr>
              <a:t>formador</a:t>
            </a:r>
            <a:r>
              <a:rPr lang="en-US" sz="2800" dirty="0">
                <a:latin typeface="Arial"/>
                <a:cs typeface="Arial"/>
              </a:rPr>
              <a:t> del </a:t>
            </a:r>
            <a:r>
              <a:rPr lang="en-US" sz="2800" err="1">
                <a:latin typeface="Arial"/>
                <a:cs typeface="Arial"/>
              </a:rPr>
              <a:t>individuo</a:t>
            </a:r>
            <a:r>
              <a:rPr lang="en-US" sz="2800" dirty="0">
                <a:latin typeface="Arial"/>
                <a:cs typeface="Arial"/>
              </a:rPr>
              <a:t> y la </a:t>
            </a:r>
            <a:r>
              <a:rPr lang="en-US" sz="2800" err="1">
                <a:latin typeface="Arial"/>
                <a:cs typeface="Arial"/>
              </a:rPr>
              <a:t>sociedad</a:t>
            </a:r>
            <a:r>
              <a:rPr lang="en-US" sz="2800" dirty="0">
                <a:latin typeface="Arial"/>
                <a:cs typeface="Arial"/>
              </a:rPr>
              <a:t>”.</a:t>
            </a:r>
            <a:r>
              <a:rPr lang="en-US" sz="2800" baseline="30000" dirty="0">
                <a:latin typeface="Arial"/>
                <a:cs typeface="Arial"/>
                <a:hlinkClick r:id="rId2"/>
              </a:rPr>
              <a:t>1</a:t>
            </a:r>
            <a:r>
              <a:rPr lang="en-US" sz="2800" dirty="0">
                <a:latin typeface="Arial"/>
                <a:cs typeface="Arial"/>
              </a:rPr>
              <a:t> </a:t>
            </a:r>
            <a:endParaRPr lang="en-US" sz="2800" dirty="0">
              <a:ea typeface="+mn-lt"/>
              <a:cs typeface="+mn-lt"/>
            </a:endParaRPr>
          </a:p>
          <a:p>
            <a:pPr marL="0" indent="0" algn="just">
              <a:buNone/>
            </a:pPr>
            <a:endParaRPr lang="en-US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en-US" dirty="0">
                <a:ea typeface="+mn-lt"/>
                <a:cs typeface="+mn-lt"/>
                <a:hlinkClick r:id="rId3"/>
              </a:rPr>
              <a:t>1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i="1" dirty="0">
                <a:latin typeface="Arial"/>
                <a:cs typeface="Arial"/>
              </a:rPr>
              <a:t>La </a:t>
            </a:r>
            <a:r>
              <a:rPr lang="en-US" i="1" err="1">
                <a:latin typeface="Arial"/>
                <a:cs typeface="Arial"/>
              </a:rPr>
              <a:t>Nación</a:t>
            </a:r>
            <a:r>
              <a:rPr lang="en-US" dirty="0">
                <a:latin typeface="Arial"/>
                <a:cs typeface="Arial"/>
              </a:rPr>
              <a:t>, Buenos Aires, 1 de </a:t>
            </a:r>
            <a:r>
              <a:rPr lang="en-US" err="1">
                <a:latin typeface="Arial"/>
                <a:cs typeface="Arial"/>
              </a:rPr>
              <a:t>febrero</a:t>
            </a:r>
            <a:r>
              <a:rPr lang="en-US" dirty="0">
                <a:latin typeface="Arial"/>
                <a:cs typeface="Arial"/>
              </a:rPr>
              <a:t> de 2008. </a:t>
            </a:r>
            <a:r>
              <a:rPr lang="en-US" err="1">
                <a:latin typeface="Arial"/>
                <a:cs typeface="Arial"/>
              </a:rPr>
              <a:t>Sobre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otras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dimensiones</a:t>
            </a:r>
            <a:r>
              <a:rPr lang="en-US" dirty="0">
                <a:latin typeface="Arial"/>
                <a:cs typeface="Arial"/>
              </a:rPr>
              <a:t> del </a:t>
            </a:r>
            <a:r>
              <a:rPr lang="en-US" err="1">
                <a:latin typeface="Arial"/>
                <a:cs typeface="Arial"/>
              </a:rPr>
              <a:t>fenómeno</a:t>
            </a:r>
            <a:r>
              <a:rPr lang="en-US" dirty="0">
                <a:latin typeface="Arial"/>
                <a:cs typeface="Arial"/>
              </a:rPr>
              <a:t> de </a:t>
            </a:r>
            <a:r>
              <a:rPr lang="en-US" err="1">
                <a:latin typeface="Arial"/>
                <a:cs typeface="Arial"/>
              </a:rPr>
              <a:t>migración</a:t>
            </a:r>
            <a:r>
              <a:rPr lang="en-US" dirty="0">
                <a:latin typeface="Arial"/>
                <a:cs typeface="Arial"/>
              </a:rPr>
              <a:t>, la </a:t>
            </a:r>
            <a:r>
              <a:rPr lang="en-US" err="1">
                <a:latin typeface="Arial"/>
                <a:cs typeface="Arial"/>
              </a:rPr>
              <a:t>desintegración</a:t>
            </a:r>
            <a:r>
              <a:rPr lang="en-US" dirty="0">
                <a:latin typeface="Arial"/>
                <a:cs typeface="Arial"/>
              </a:rPr>
              <a:t> social y la </a:t>
            </a:r>
            <a:r>
              <a:rPr lang="en-US" err="1">
                <a:latin typeface="Arial"/>
                <a:cs typeface="Arial"/>
              </a:rPr>
              <a:t>polarización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económica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en</a:t>
            </a:r>
            <a:r>
              <a:rPr lang="en-US" dirty="0">
                <a:latin typeface="Arial"/>
                <a:cs typeface="Arial"/>
              </a:rPr>
              <a:t> Rosario, </a:t>
            </a:r>
            <a:r>
              <a:rPr lang="en-US" err="1">
                <a:latin typeface="Arial"/>
                <a:cs typeface="Arial"/>
              </a:rPr>
              <a:t>puede</a:t>
            </a:r>
            <a:r>
              <a:rPr lang="en-US" dirty="0">
                <a:latin typeface="Arial"/>
                <a:cs typeface="Arial"/>
              </a:rPr>
              <a:t> verse </a:t>
            </a:r>
            <a:r>
              <a:rPr lang="en-US" err="1">
                <a:latin typeface="Arial"/>
                <a:cs typeface="Arial"/>
              </a:rPr>
              <a:t>el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ensayo</a:t>
            </a:r>
            <a:r>
              <a:rPr lang="en-US" dirty="0">
                <a:latin typeface="Arial"/>
                <a:cs typeface="Arial"/>
              </a:rPr>
              <a:t> documental </a:t>
            </a:r>
            <a:r>
              <a:rPr lang="en-US" err="1">
                <a:latin typeface="Arial"/>
                <a:cs typeface="Arial"/>
              </a:rPr>
              <a:t>publicado</a:t>
            </a:r>
            <a:r>
              <a:rPr lang="en-US" dirty="0">
                <a:latin typeface="Arial"/>
                <a:cs typeface="Arial"/>
              </a:rPr>
              <a:t> por la </a:t>
            </a:r>
            <a:r>
              <a:rPr lang="en-US" err="1">
                <a:latin typeface="Arial"/>
                <a:cs typeface="Arial"/>
              </a:rPr>
              <a:t>revista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i="1" dirty="0">
                <a:latin typeface="Arial"/>
                <a:cs typeface="Arial"/>
              </a:rPr>
              <a:t>Crisis</a:t>
            </a:r>
            <a:r>
              <a:rPr lang="en-US" dirty="0">
                <a:latin typeface="Arial"/>
                <a:cs typeface="Arial"/>
              </a:rPr>
              <a:t>, “Ciudad del boom, ciudad del bang”, </a:t>
            </a:r>
            <a:r>
              <a:rPr lang="en-US" err="1">
                <a:latin typeface="Arial"/>
                <a:cs typeface="Arial"/>
              </a:rPr>
              <a:t>realizado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en</a:t>
            </a:r>
            <a:r>
              <a:rPr lang="en-US" dirty="0">
                <a:latin typeface="Arial"/>
                <a:cs typeface="Arial"/>
              </a:rPr>
              <a:t> 2013.</a:t>
            </a:r>
            <a:endParaRPr lang="en-US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sz="2800"/>
              <a:t>PREGUNTA: ¿ERA PREVISIBLE?  De 180 hs a 4 hs. de trabajo por hectárea</a:t>
            </a:r>
            <a:br>
              <a:rPr lang="en-US" dirty="0"/>
            </a:br>
            <a:endParaRPr lang="en-US"/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1224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F25EF-2238-4EBA-BEBA-61D65E03A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414" y="122039"/>
            <a:ext cx="11834495" cy="696041"/>
          </a:xfrm>
        </p:spPr>
        <p:txBody>
          <a:bodyPr/>
          <a:lstStyle/>
          <a:p>
            <a:r>
              <a:rPr lang="en-US" dirty="0" err="1"/>
              <a:t>Etapas</a:t>
            </a:r>
            <a:r>
              <a:rPr lang="en-US" dirty="0"/>
              <a:t> de la </a:t>
            </a:r>
            <a:r>
              <a:rPr lang="en-US" dirty="0" err="1"/>
              <a:t>interdisciplina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6ECE8B-8540-46AE-B971-197FA5D4E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2" y="1017750"/>
            <a:ext cx="11965786" cy="652461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 algn="just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3200" dirty="0">
                <a:latin typeface="Arial"/>
                <a:cs typeface="Arial"/>
              </a:rPr>
              <a:t>1-</a:t>
            </a:r>
            <a:r>
              <a:rPr lang="en-US" sz="3200" b="1" dirty="0">
                <a:latin typeface="Arial"/>
                <a:cs typeface="Arial"/>
              </a:rPr>
              <a:t>Reconocimiento del </a:t>
            </a:r>
            <a:r>
              <a:rPr lang="en-US" sz="3200" b="1" err="1">
                <a:latin typeface="Arial"/>
                <a:cs typeface="Arial"/>
              </a:rPr>
              <a:t>problema</a:t>
            </a:r>
            <a:r>
              <a:rPr lang="en-US" sz="3200" dirty="0">
                <a:latin typeface="Arial"/>
                <a:cs typeface="Arial"/>
              </a:rPr>
              <a:t>, </a:t>
            </a:r>
            <a:r>
              <a:rPr lang="en-US" sz="3200" err="1">
                <a:latin typeface="Arial"/>
                <a:cs typeface="Arial"/>
              </a:rPr>
              <a:t>preguntas</a:t>
            </a:r>
            <a:r>
              <a:rPr lang="en-US" sz="3200" dirty="0">
                <a:latin typeface="Arial"/>
                <a:cs typeface="Arial"/>
              </a:rPr>
              <a:t>, </a:t>
            </a:r>
            <a:endParaRPr lang="en-US" sz="3200">
              <a:latin typeface="Century Gothic" panose="020B0502020202020204"/>
              <a:cs typeface="Arial"/>
            </a:endParaRPr>
          </a:p>
          <a:p>
            <a:pPr marL="0" indent="0" algn="just">
              <a:buClr>
                <a:srgbClr val="8AD0D6"/>
              </a:buClr>
              <a:buNone/>
            </a:pPr>
            <a:r>
              <a:rPr lang="en-US" sz="3200" b="1" err="1">
                <a:latin typeface="Arial"/>
                <a:cs typeface="Arial"/>
              </a:rPr>
              <a:t>Definición</a:t>
            </a:r>
            <a:r>
              <a:rPr lang="en-US" sz="3200" b="1" dirty="0">
                <a:latin typeface="Arial"/>
                <a:cs typeface="Arial"/>
              </a:rPr>
              <a:t> del </a:t>
            </a:r>
            <a:r>
              <a:rPr lang="en-US" sz="3200" b="1" err="1">
                <a:latin typeface="Arial"/>
                <a:cs typeface="Arial"/>
              </a:rPr>
              <a:t>marco</a:t>
            </a:r>
            <a:r>
              <a:rPr lang="en-US" sz="3200" b="1" dirty="0">
                <a:latin typeface="Arial"/>
                <a:cs typeface="Arial"/>
              </a:rPr>
              <a:t> </a:t>
            </a:r>
            <a:r>
              <a:rPr lang="en-US" sz="3200" b="1" err="1">
                <a:latin typeface="Arial"/>
                <a:cs typeface="Arial"/>
              </a:rPr>
              <a:t>epistémico</a:t>
            </a:r>
            <a:r>
              <a:rPr lang="en-US" sz="3200" dirty="0">
                <a:latin typeface="Arial"/>
                <a:cs typeface="Arial"/>
              </a:rPr>
              <a:t>: </a:t>
            </a:r>
            <a:r>
              <a:rPr lang="en-US" sz="3200" err="1">
                <a:latin typeface="Arial"/>
                <a:cs typeface="Arial"/>
              </a:rPr>
              <a:t>hacia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err="1">
                <a:latin typeface="Arial"/>
                <a:cs typeface="Arial"/>
              </a:rPr>
              <a:t>dónde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err="1">
                <a:latin typeface="Arial"/>
                <a:cs typeface="Arial"/>
              </a:rPr>
              <a:t>vamos</a:t>
            </a:r>
            <a:endParaRPr lang="en-US" sz="3200"/>
          </a:p>
          <a:p>
            <a:pPr marL="0" indent="0" algn="just">
              <a:buClr>
                <a:srgbClr val="8AD0D6"/>
              </a:buClr>
              <a:buNone/>
            </a:pPr>
            <a:r>
              <a:rPr lang="en-US" sz="3200" err="1">
                <a:latin typeface="Arial"/>
                <a:cs typeface="Arial"/>
              </a:rPr>
              <a:t>Cómo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err="1">
                <a:latin typeface="Arial"/>
                <a:cs typeface="Arial"/>
              </a:rPr>
              <a:t>será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err="1">
                <a:latin typeface="Arial"/>
                <a:cs typeface="Arial"/>
              </a:rPr>
              <a:t>el</a:t>
            </a:r>
            <a:r>
              <a:rPr lang="en-US" sz="3200" dirty="0">
                <a:latin typeface="Arial"/>
                <a:cs typeface="Arial"/>
              </a:rPr>
              <a:t> nuevo </a:t>
            </a:r>
            <a:r>
              <a:rPr lang="en-US" sz="3200" err="1">
                <a:latin typeface="Arial"/>
                <a:cs typeface="Arial"/>
              </a:rPr>
              <a:t>equilibrio</a:t>
            </a:r>
            <a:r>
              <a:rPr lang="en-US" sz="3200" dirty="0">
                <a:latin typeface="Arial"/>
                <a:cs typeface="Arial"/>
              </a:rPr>
              <a:t>: </a:t>
            </a:r>
            <a:r>
              <a:rPr lang="en-US" sz="3200" err="1">
                <a:latin typeface="Arial"/>
                <a:cs typeface="Arial"/>
              </a:rPr>
              <a:t>Inclusivo</a:t>
            </a:r>
            <a:r>
              <a:rPr lang="en-US" sz="3200" dirty="0">
                <a:latin typeface="Arial"/>
                <a:cs typeface="Arial"/>
              </a:rPr>
              <a:t>, </a:t>
            </a:r>
            <a:r>
              <a:rPr lang="en-US" sz="3200" err="1">
                <a:latin typeface="Arial"/>
                <a:cs typeface="Arial"/>
              </a:rPr>
              <a:t>desarrollo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err="1">
                <a:latin typeface="Arial"/>
                <a:cs typeface="Arial"/>
              </a:rPr>
              <a:t>sustentable</a:t>
            </a:r>
            <a:r>
              <a:rPr lang="en-US" sz="3200" dirty="0">
                <a:latin typeface="Arial"/>
                <a:cs typeface="Arial"/>
              </a:rPr>
              <a:t> social y </a:t>
            </a:r>
            <a:r>
              <a:rPr lang="en-US" sz="3200" err="1">
                <a:latin typeface="Arial"/>
                <a:cs typeface="Arial"/>
              </a:rPr>
              <a:t>ambientalmente</a:t>
            </a:r>
            <a:endParaRPr lang="en-US" sz="3200"/>
          </a:p>
          <a:p>
            <a:pPr marL="0" indent="0" algn="just">
              <a:buClr>
                <a:srgbClr val="8AD0D6"/>
              </a:buClr>
              <a:buNone/>
            </a:pPr>
            <a:endParaRPr lang="en-US" sz="3200" dirty="0"/>
          </a:p>
          <a:p>
            <a:pPr marL="0" indent="0" algn="just">
              <a:buClr>
                <a:srgbClr val="8AD0D6"/>
              </a:buClr>
              <a:buNone/>
            </a:pPr>
            <a:r>
              <a:rPr lang="en-US" sz="3200" dirty="0">
                <a:latin typeface="Arial"/>
                <a:cs typeface="Arial"/>
              </a:rPr>
              <a:t>2-Antecedentes: </a:t>
            </a:r>
            <a:r>
              <a:rPr lang="en-US" sz="3200" err="1">
                <a:latin typeface="Arial"/>
                <a:cs typeface="Arial"/>
              </a:rPr>
              <a:t>estudios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err="1">
                <a:latin typeface="Arial"/>
                <a:cs typeface="Arial"/>
              </a:rPr>
              <a:t>previos</a:t>
            </a:r>
            <a:r>
              <a:rPr lang="en-US" sz="3200" dirty="0">
                <a:latin typeface="Arial"/>
                <a:cs typeface="Arial"/>
              </a:rPr>
              <a:t>, </a:t>
            </a:r>
            <a:r>
              <a:rPr lang="en-US" sz="3200" err="1">
                <a:latin typeface="Arial"/>
                <a:cs typeface="Arial"/>
              </a:rPr>
              <a:t>historia</a:t>
            </a:r>
            <a:r>
              <a:rPr lang="en-US" sz="3200" dirty="0">
                <a:latin typeface="Arial"/>
                <a:cs typeface="Arial"/>
              </a:rPr>
              <a:t> del </a:t>
            </a:r>
            <a:r>
              <a:rPr lang="en-US" sz="3200" err="1">
                <a:latin typeface="Arial"/>
                <a:cs typeface="Arial"/>
              </a:rPr>
              <a:t>proceso</a:t>
            </a:r>
            <a:r>
              <a:rPr lang="en-US" sz="3200" dirty="0">
                <a:latin typeface="Arial"/>
                <a:cs typeface="Arial"/>
              </a:rPr>
              <a:t> que </a:t>
            </a:r>
            <a:r>
              <a:rPr lang="en-US" sz="3200" err="1">
                <a:latin typeface="Arial"/>
                <a:cs typeface="Arial"/>
              </a:rPr>
              <a:t>Derivó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err="1">
                <a:latin typeface="Arial"/>
                <a:cs typeface="Arial"/>
              </a:rPr>
              <a:t>en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err="1">
                <a:latin typeface="Arial"/>
                <a:cs typeface="Arial"/>
              </a:rPr>
              <a:t>el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err="1">
                <a:latin typeface="Arial"/>
                <a:cs typeface="Arial"/>
              </a:rPr>
              <a:t>desequilibrio</a:t>
            </a:r>
            <a:r>
              <a:rPr lang="en-US" sz="3200" dirty="0">
                <a:latin typeface="Arial"/>
                <a:cs typeface="Arial"/>
              </a:rPr>
              <a:t>. </a:t>
            </a:r>
          </a:p>
          <a:p>
            <a:pPr marL="0" indent="0" algn="just">
              <a:buNone/>
            </a:pPr>
            <a:endParaRPr lang="en-US" sz="3200" dirty="0">
              <a:latin typeface="Arial"/>
              <a:cs typeface="Arial"/>
            </a:endParaRPr>
          </a:p>
          <a:p>
            <a:pPr algn="just">
              <a:buNone/>
            </a:pPr>
            <a:r>
              <a:rPr lang="en-US" sz="3200" dirty="0">
                <a:latin typeface="Arial"/>
                <a:cs typeface="Arial"/>
              </a:rPr>
              <a:t>3-Identificación de</a:t>
            </a:r>
            <a:r>
              <a:rPr lang="en-US" sz="3200" b="1" dirty="0">
                <a:latin typeface="Arial"/>
                <a:cs typeface="Arial"/>
              </a:rPr>
              <a:t> </a:t>
            </a:r>
            <a:r>
              <a:rPr lang="en-US" sz="3200" b="1" err="1">
                <a:latin typeface="Arial"/>
                <a:cs typeface="Arial"/>
              </a:rPr>
              <a:t>elementos</a:t>
            </a:r>
            <a:r>
              <a:rPr lang="en-US" sz="3200" b="1" dirty="0">
                <a:latin typeface="Arial"/>
                <a:cs typeface="Arial"/>
              </a:rPr>
              <a:t> y </a:t>
            </a:r>
            <a:r>
              <a:rPr lang="en-US" sz="3200" b="1" err="1">
                <a:latin typeface="Arial"/>
                <a:cs typeface="Arial"/>
              </a:rPr>
              <a:t>relaciones</a:t>
            </a:r>
            <a:r>
              <a:rPr lang="en-US" sz="3200" b="1" dirty="0">
                <a:latin typeface="Arial"/>
                <a:cs typeface="Arial"/>
              </a:rPr>
              <a:t> </a:t>
            </a:r>
            <a:r>
              <a:rPr lang="en-US" sz="3200" dirty="0">
                <a:latin typeface="Arial"/>
                <a:cs typeface="Arial"/>
              </a:rPr>
              <a:t>para </a:t>
            </a:r>
            <a:r>
              <a:rPr lang="en-US" sz="3200" err="1">
                <a:latin typeface="Arial"/>
                <a:cs typeface="Arial"/>
              </a:rPr>
              <a:t>caracterizar</a:t>
            </a:r>
            <a:r>
              <a:rPr lang="en-US" sz="3200" dirty="0">
                <a:latin typeface="Arial"/>
                <a:cs typeface="Arial"/>
              </a:rPr>
              <a:t>, </a:t>
            </a:r>
            <a:r>
              <a:rPr lang="en-US" sz="3200" err="1">
                <a:latin typeface="Arial"/>
                <a:cs typeface="Arial"/>
              </a:rPr>
              <a:t>en</a:t>
            </a:r>
            <a:r>
              <a:rPr lang="en-US" sz="3200" dirty="0">
                <a:latin typeface="Arial"/>
                <a:cs typeface="Arial"/>
              </a:rPr>
              <a:t> la </a:t>
            </a:r>
            <a:r>
              <a:rPr lang="en-US" sz="3200" err="1">
                <a:latin typeface="Arial"/>
                <a:cs typeface="Arial"/>
              </a:rPr>
              <a:t>primera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err="1">
                <a:latin typeface="Arial"/>
                <a:cs typeface="Arial"/>
              </a:rPr>
              <a:t>aproximación</a:t>
            </a:r>
            <a:r>
              <a:rPr lang="en-US" sz="3200" dirty="0">
                <a:latin typeface="Arial"/>
                <a:cs typeface="Arial"/>
              </a:rPr>
              <a:t>, </a:t>
            </a:r>
            <a:r>
              <a:rPr lang="en-US" sz="3200" err="1">
                <a:latin typeface="Arial"/>
                <a:cs typeface="Arial"/>
              </a:rPr>
              <a:t>el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>
                <a:latin typeface="Arial"/>
                <a:cs typeface="Arial"/>
              </a:rPr>
              <a:t>sistema </a:t>
            </a:r>
            <a:r>
              <a:rPr lang="en-US" sz="3200" b="1">
                <a:latin typeface="Arial"/>
                <a:cs typeface="Arial"/>
              </a:rPr>
              <a:t>y sus </a:t>
            </a:r>
            <a:r>
              <a:rPr lang="en-US" sz="3200" b="1" err="1">
                <a:latin typeface="Arial"/>
                <a:cs typeface="Arial"/>
              </a:rPr>
              <a:t>condiciones</a:t>
            </a:r>
            <a:r>
              <a:rPr lang="en-US" sz="3200" b="1">
                <a:latin typeface="Arial"/>
                <a:cs typeface="Arial"/>
              </a:rPr>
              <a:t> de contorno. </a:t>
            </a:r>
            <a:endParaRPr lang="en-US" sz="3200"/>
          </a:p>
          <a:p>
            <a:pPr marL="0" indent="0" algn="just">
              <a:buNone/>
            </a:pPr>
            <a:r>
              <a:rPr lang="en-US" sz="3200" dirty="0">
                <a:ea typeface="+mj-lt"/>
                <a:cs typeface="+mj-lt"/>
              </a:rPr>
              <a:t>El </a:t>
            </a:r>
            <a:r>
              <a:rPr lang="en-US" sz="3200" err="1">
                <a:ea typeface="+mj-lt"/>
                <a:cs typeface="+mj-lt"/>
              </a:rPr>
              <a:t>sistema</a:t>
            </a:r>
            <a:r>
              <a:rPr lang="en-US" sz="3200" dirty="0">
                <a:ea typeface="+mj-lt"/>
                <a:cs typeface="+mj-lt"/>
              </a:rPr>
              <a:t> es un </a:t>
            </a:r>
            <a:r>
              <a:rPr lang="en-US" sz="3200" b="1" err="1">
                <a:ea typeface="+mj-lt"/>
                <a:cs typeface="+mj-lt"/>
              </a:rPr>
              <a:t>recorte</a:t>
            </a:r>
            <a:r>
              <a:rPr lang="en-US" sz="3200" b="1">
                <a:ea typeface="+mj-lt"/>
                <a:cs typeface="+mj-lt"/>
              </a:rPr>
              <a:t> de la realidad</a:t>
            </a:r>
            <a:r>
              <a:rPr lang="en-US" sz="3200">
                <a:ea typeface="+mj-lt"/>
                <a:cs typeface="+mj-lt"/>
              </a:rPr>
              <a:t>, </a:t>
            </a:r>
          </a:p>
          <a:p>
            <a:pPr marL="0" indent="0" algn="just">
              <a:buNone/>
            </a:pPr>
            <a:r>
              <a:rPr lang="en-US" sz="3200" dirty="0">
                <a:ea typeface="+mj-lt"/>
                <a:cs typeface="+mj-lt"/>
              </a:rPr>
              <a:t>La </a:t>
            </a:r>
            <a:r>
              <a:rPr lang="en-US" sz="3200" b="1" err="1">
                <a:ea typeface="+mj-lt"/>
                <a:cs typeface="+mj-lt"/>
              </a:rPr>
              <a:t>estructura</a:t>
            </a:r>
            <a:r>
              <a:rPr lang="en-US" sz="3200" b="1" dirty="0">
                <a:ea typeface="+mj-lt"/>
                <a:cs typeface="+mj-lt"/>
              </a:rPr>
              <a:t> d</a:t>
            </a:r>
            <a:r>
              <a:rPr lang="en-US" sz="3200" dirty="0">
                <a:ea typeface="+mj-lt"/>
                <a:cs typeface="+mj-lt"/>
              </a:rPr>
              <a:t>el </a:t>
            </a:r>
            <a:r>
              <a:rPr lang="en-US" sz="3200" err="1">
                <a:ea typeface="+mj-lt"/>
                <a:cs typeface="+mj-lt"/>
              </a:rPr>
              <a:t>sistema</a:t>
            </a:r>
            <a:r>
              <a:rPr lang="en-US" sz="3200" dirty="0">
                <a:ea typeface="+mj-lt"/>
                <a:cs typeface="+mj-lt"/>
              </a:rPr>
              <a:t> </a:t>
            </a:r>
            <a:r>
              <a:rPr lang="en-US" sz="3200" err="1">
                <a:ea typeface="+mj-lt"/>
                <a:cs typeface="+mj-lt"/>
              </a:rPr>
              <a:t>está</a:t>
            </a:r>
            <a:r>
              <a:rPr lang="en-US" sz="3200" dirty="0">
                <a:ea typeface="+mj-lt"/>
                <a:cs typeface="+mj-lt"/>
              </a:rPr>
              <a:t> dado por las </a:t>
            </a:r>
            <a:r>
              <a:rPr lang="en-US" sz="3200" err="1">
                <a:ea typeface="+mj-lt"/>
                <a:cs typeface="+mj-lt"/>
              </a:rPr>
              <a:t>relaciones</a:t>
            </a:r>
            <a:r>
              <a:rPr lang="en-US" sz="3200" dirty="0">
                <a:ea typeface="+mj-lt"/>
                <a:cs typeface="+mj-lt"/>
              </a:rPr>
              <a:t> entre los </a:t>
            </a:r>
            <a:r>
              <a:rPr lang="en-US" sz="3200" err="1">
                <a:ea typeface="+mj-lt"/>
                <a:cs typeface="+mj-lt"/>
              </a:rPr>
              <a:t>diferentes</a:t>
            </a:r>
            <a:r>
              <a:rPr lang="en-US" sz="3200" dirty="0">
                <a:ea typeface="+mj-lt"/>
                <a:cs typeface="+mj-lt"/>
              </a:rPr>
              <a:t> </a:t>
            </a:r>
            <a:r>
              <a:rPr lang="en-US" sz="3200" err="1">
                <a:ea typeface="+mj-lt"/>
                <a:cs typeface="+mj-lt"/>
              </a:rPr>
              <a:t>elementos</a:t>
            </a:r>
            <a:r>
              <a:rPr lang="en-US" sz="3200" dirty="0">
                <a:ea typeface="+mj-lt"/>
                <a:cs typeface="+mj-lt"/>
              </a:rPr>
              <a:t>, </a:t>
            </a:r>
          </a:p>
          <a:p>
            <a:pPr marL="0" indent="0" algn="just">
              <a:buNone/>
            </a:pPr>
            <a:r>
              <a:rPr lang="en-US" sz="3200" err="1">
                <a:ea typeface="+mj-lt"/>
                <a:cs typeface="+mj-lt"/>
              </a:rPr>
              <a:t>Comprender</a:t>
            </a:r>
            <a:r>
              <a:rPr lang="en-US" sz="3200" dirty="0">
                <a:ea typeface="+mj-lt"/>
                <a:cs typeface="+mj-lt"/>
              </a:rPr>
              <a:t> </a:t>
            </a:r>
            <a:r>
              <a:rPr lang="en-US" sz="3200" err="1">
                <a:ea typeface="+mj-lt"/>
                <a:cs typeface="+mj-lt"/>
              </a:rPr>
              <a:t>esa</a:t>
            </a:r>
            <a:r>
              <a:rPr lang="en-US" sz="3200" dirty="0">
                <a:ea typeface="+mj-lt"/>
                <a:cs typeface="+mj-lt"/>
              </a:rPr>
              <a:t> </a:t>
            </a:r>
            <a:r>
              <a:rPr lang="en-US" sz="3200" err="1">
                <a:ea typeface="+mj-lt"/>
                <a:cs typeface="+mj-lt"/>
              </a:rPr>
              <a:t>estructura</a:t>
            </a:r>
            <a:r>
              <a:rPr lang="en-US" sz="3200">
                <a:ea typeface="+mj-lt"/>
                <a:cs typeface="+mj-lt"/>
              </a:rPr>
              <a:t> es un proceso abductivo. </a:t>
            </a:r>
            <a:endParaRPr lang="en-US" sz="3200"/>
          </a:p>
          <a:p>
            <a:pPr marL="0" indent="0" algn="just">
              <a:buNone/>
            </a:pPr>
            <a:r>
              <a:rPr lang="en-US" sz="3200">
                <a:ea typeface="+mj-lt"/>
                <a:cs typeface="+mj-lt"/>
              </a:rPr>
              <a:t>La reestructuración del sistema en su nuevo equilibrio también será abductiva, </a:t>
            </a:r>
          </a:p>
          <a:p>
            <a:pPr marL="0" indent="0" algn="just">
              <a:buNone/>
            </a:pPr>
            <a:r>
              <a:rPr lang="en-US" sz="3200">
                <a:ea typeface="+mj-lt"/>
                <a:cs typeface="+mj-lt"/>
              </a:rPr>
              <a:t>orientada por el marco epistémico</a:t>
            </a:r>
          </a:p>
          <a:p>
            <a:pPr algn="just">
              <a:buNone/>
            </a:pPr>
            <a:endParaRPr lang="en-US" sz="3200" b="1" dirty="0">
              <a:latin typeface="Arial"/>
              <a:cs typeface="Arial"/>
            </a:endParaRPr>
          </a:p>
          <a:p>
            <a:pPr marL="0" indent="0" algn="just">
              <a:buNone/>
            </a:pPr>
            <a:br>
              <a:rPr lang="en-US" dirty="0"/>
            </a:br>
            <a:endParaRPr lang="en-US"/>
          </a:p>
          <a:p>
            <a:pPr algn="just">
              <a:buClr>
                <a:srgbClr val="8AD0D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696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E4BF-E63D-4679-BF2E-E6A7C0E4E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546" y="136417"/>
            <a:ext cx="11661967" cy="1112982"/>
          </a:xfrm>
        </p:spPr>
        <p:txBody>
          <a:bodyPr/>
          <a:lstStyle/>
          <a:p>
            <a:r>
              <a:rPr lang="en-US" dirty="0" err="1"/>
              <a:t>Hipótesis</a:t>
            </a:r>
            <a:r>
              <a:rPr lang="en-US" dirty="0"/>
              <a:t> y </a:t>
            </a:r>
            <a:r>
              <a:rPr lang="en-US" dirty="0" err="1"/>
              <a:t>fases</a:t>
            </a:r>
            <a:r>
              <a:rPr lang="en-US" dirty="0"/>
              <a:t> de </a:t>
            </a:r>
            <a:r>
              <a:rPr lang="en-US" dirty="0" err="1"/>
              <a:t>diferenciación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E9ADD-2625-4F1C-911D-0AAC2ED31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39" y="1463447"/>
            <a:ext cx="11706993" cy="47849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endParaRPr lang="en-US" dirty="0">
              <a:latin typeface="Arial"/>
              <a:cs typeface="Arial"/>
            </a:endParaRPr>
          </a:p>
          <a:p>
            <a:pPr>
              <a:buClr>
                <a:srgbClr val="8AD0D6"/>
              </a:buClr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F17EBD-8967-4028-AFF0-2AB87FA6518E}"/>
              </a:ext>
            </a:extLst>
          </p:cNvPr>
          <p:cNvSpPr txBox="1"/>
          <p:nvPr/>
        </p:nvSpPr>
        <p:spPr>
          <a:xfrm>
            <a:off x="152401" y="1360099"/>
            <a:ext cx="11757802" cy="96026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800" b="1" dirty="0">
                <a:latin typeface="Arial, serif"/>
              </a:rPr>
              <a:t>4-Planteo de </a:t>
            </a:r>
            <a:r>
              <a:rPr lang="en-US" sz="2800" b="1" err="1">
                <a:latin typeface="Arial, serif"/>
              </a:rPr>
              <a:t>hipótesis</a:t>
            </a:r>
            <a:r>
              <a:rPr lang="en-US" sz="2800" b="1" dirty="0">
                <a:latin typeface="Arial, serif"/>
              </a:rPr>
              <a:t> de </a:t>
            </a:r>
            <a:r>
              <a:rPr lang="en-US" sz="2800" b="1" err="1">
                <a:latin typeface="Arial, serif"/>
              </a:rPr>
              <a:t>trabajo</a:t>
            </a:r>
            <a:r>
              <a:rPr lang="en-US" sz="2800" b="1" dirty="0">
                <a:latin typeface="Arial, serif"/>
              </a:rPr>
              <a:t> </a:t>
            </a:r>
            <a:r>
              <a:rPr lang="en-US" sz="2400" dirty="0">
                <a:latin typeface="Arial, serif"/>
              </a:rPr>
              <a:t>que </a:t>
            </a:r>
            <a:r>
              <a:rPr lang="en-US" sz="2400" err="1">
                <a:latin typeface="Arial, serif"/>
              </a:rPr>
              <a:t>permita</a:t>
            </a:r>
            <a:r>
              <a:rPr lang="en-US" sz="2400" dirty="0">
                <a:latin typeface="Arial, serif"/>
              </a:rPr>
              <a:t> </a:t>
            </a:r>
            <a:r>
              <a:rPr lang="en-US" sz="2400" b="1" err="1">
                <a:latin typeface="Arial, serif"/>
              </a:rPr>
              <a:t>explicar</a:t>
            </a:r>
            <a:r>
              <a:rPr lang="en-US" sz="2400" b="1" dirty="0">
                <a:latin typeface="Arial, serif"/>
              </a:rPr>
              <a:t> </a:t>
            </a:r>
            <a:r>
              <a:rPr lang="en-US" sz="2400" err="1">
                <a:latin typeface="Arial, serif"/>
              </a:rPr>
              <a:t>el</a:t>
            </a:r>
            <a:r>
              <a:rPr lang="en-US" sz="2400" dirty="0">
                <a:latin typeface="Arial, serif"/>
              </a:rPr>
              <a:t> </a:t>
            </a:r>
            <a:r>
              <a:rPr lang="en-US" sz="2400" err="1">
                <a:latin typeface="Arial, serif"/>
              </a:rPr>
              <a:t>comportamiento</a:t>
            </a:r>
            <a:endParaRPr lang="en-US" err="1"/>
          </a:p>
          <a:p>
            <a:pPr algn="just"/>
            <a:r>
              <a:rPr lang="en-US" sz="2400" dirty="0">
                <a:latin typeface="Arial, serif"/>
              </a:rPr>
              <a:t>actual del </a:t>
            </a:r>
            <a:r>
              <a:rPr lang="en-US" sz="2400" err="1">
                <a:latin typeface="Arial, serif"/>
              </a:rPr>
              <a:t>sistema</a:t>
            </a:r>
            <a:r>
              <a:rPr lang="en-US" sz="2400" dirty="0">
                <a:latin typeface="Arial, serif"/>
              </a:rPr>
              <a:t>.</a:t>
            </a:r>
            <a:endParaRPr lang="en-US"/>
          </a:p>
          <a:p>
            <a:pPr algn="just"/>
            <a:r>
              <a:rPr lang="en-US" sz="2400" err="1">
                <a:latin typeface="Arial, serif"/>
              </a:rPr>
              <a:t>Déficit</a:t>
            </a:r>
            <a:r>
              <a:rPr lang="en-US" sz="2400" dirty="0">
                <a:latin typeface="Arial, serif"/>
              </a:rPr>
              <a:t> fiscal, </a:t>
            </a:r>
            <a:r>
              <a:rPr lang="en-US" sz="2400" err="1">
                <a:latin typeface="Arial, serif"/>
              </a:rPr>
              <a:t>condicionamiento</a:t>
            </a:r>
            <a:r>
              <a:rPr lang="en-US" sz="2400" dirty="0">
                <a:latin typeface="Arial, serif"/>
              </a:rPr>
              <a:t> (</a:t>
            </a:r>
            <a:r>
              <a:rPr lang="en-US" sz="2400" err="1">
                <a:latin typeface="Arial, serif"/>
              </a:rPr>
              <a:t>deuda</a:t>
            </a:r>
            <a:r>
              <a:rPr lang="en-US" sz="2400" dirty="0">
                <a:latin typeface="Arial, serif"/>
              </a:rPr>
              <a:t> externa), </a:t>
            </a:r>
            <a:r>
              <a:rPr lang="en-US" sz="2400" err="1">
                <a:latin typeface="Arial, serif"/>
              </a:rPr>
              <a:t>necesidad</a:t>
            </a:r>
            <a:r>
              <a:rPr lang="en-US" sz="2400" dirty="0">
                <a:latin typeface="Arial, serif"/>
              </a:rPr>
              <a:t> de </a:t>
            </a:r>
            <a:r>
              <a:rPr lang="en-US" sz="2400" err="1">
                <a:latin typeface="Arial, serif"/>
              </a:rPr>
              <a:t>inversiones</a:t>
            </a:r>
            <a:endParaRPr lang="en-US" sz="240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r>
              <a:rPr lang="en-US" sz="2400" err="1">
                <a:latin typeface="Arial, serif"/>
              </a:rPr>
              <a:t>Salvavidas</a:t>
            </a:r>
            <a:r>
              <a:rPr lang="en-US" sz="2400" dirty="0">
                <a:latin typeface="Arial, serif"/>
              </a:rPr>
              <a:t> de </a:t>
            </a:r>
            <a:r>
              <a:rPr lang="en-US" sz="2400" err="1">
                <a:latin typeface="Arial, serif"/>
              </a:rPr>
              <a:t>plomo</a:t>
            </a:r>
            <a:r>
              <a:rPr lang="en-US" sz="2400" dirty="0">
                <a:latin typeface="Arial, serif"/>
              </a:rPr>
              <a:t> </a:t>
            </a:r>
            <a:r>
              <a:rPr lang="en-US" sz="2400" err="1">
                <a:latin typeface="Arial, serif"/>
              </a:rPr>
              <a:t>aprovechado</a:t>
            </a:r>
            <a:r>
              <a:rPr lang="en-US" sz="2400" dirty="0">
                <a:latin typeface="Arial, serif"/>
              </a:rPr>
              <a:t> por las </a:t>
            </a:r>
            <a:r>
              <a:rPr lang="en-US" sz="2400" err="1">
                <a:latin typeface="Arial, serif"/>
              </a:rPr>
              <a:t>multinacionales</a:t>
            </a:r>
            <a:r>
              <a:rPr lang="en-US" sz="2400" dirty="0">
                <a:latin typeface="Arial, serif"/>
              </a:rPr>
              <a:t> </a:t>
            </a:r>
            <a:r>
              <a:rPr lang="en-US" sz="2400" err="1">
                <a:latin typeface="Arial, serif"/>
              </a:rPr>
              <a:t>cerealeras</a:t>
            </a:r>
            <a:r>
              <a:rPr lang="en-US" sz="2400" dirty="0">
                <a:latin typeface="Arial, serif"/>
              </a:rPr>
              <a:t> para </a:t>
            </a:r>
            <a:r>
              <a:rPr lang="en-US" sz="2400" err="1">
                <a:latin typeface="Arial, serif"/>
              </a:rPr>
              <a:t>conviertir</a:t>
            </a:r>
            <a:r>
              <a:rPr lang="en-US" sz="2400" dirty="0">
                <a:latin typeface="Arial, serif"/>
              </a:rPr>
              <a:t> a la Argentina </a:t>
            </a:r>
            <a:r>
              <a:rPr lang="en-US" sz="2400" err="1">
                <a:latin typeface="Arial, serif"/>
              </a:rPr>
              <a:t>en</a:t>
            </a:r>
            <a:r>
              <a:rPr lang="en-US" sz="2400" dirty="0">
                <a:latin typeface="Arial, serif"/>
              </a:rPr>
              <a:t> una </a:t>
            </a:r>
            <a:r>
              <a:rPr lang="en-US" sz="2400" err="1">
                <a:latin typeface="Arial, serif"/>
              </a:rPr>
              <a:t>plataforma</a:t>
            </a:r>
            <a:r>
              <a:rPr lang="en-US" sz="2400" dirty="0">
                <a:latin typeface="Arial, serif"/>
              </a:rPr>
              <a:t> </a:t>
            </a:r>
            <a:r>
              <a:rPr lang="en-US" sz="2400" err="1">
                <a:latin typeface="Arial, serif"/>
              </a:rPr>
              <a:t>productiva</a:t>
            </a:r>
            <a:r>
              <a:rPr lang="en-US" sz="2400" dirty="0">
                <a:latin typeface="Arial, serif"/>
              </a:rPr>
              <a:t>.</a:t>
            </a: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r>
              <a:rPr lang="en-US" sz="2800" dirty="0">
                <a:latin typeface="Arial"/>
                <a:cs typeface="Arial"/>
              </a:rPr>
              <a:t>5-</a:t>
            </a:r>
            <a:r>
              <a:rPr lang="en-US" sz="2800" b="1" dirty="0">
                <a:latin typeface="Arial"/>
                <a:cs typeface="Arial"/>
              </a:rPr>
              <a:t>Identificar los </a:t>
            </a:r>
            <a:r>
              <a:rPr lang="en-US" sz="2800" b="1" err="1">
                <a:latin typeface="Arial"/>
                <a:cs typeface="Arial"/>
              </a:rPr>
              <a:t>subsistemas</a:t>
            </a:r>
            <a:endParaRPr lang="en-US" sz="2800" err="1"/>
          </a:p>
          <a:p>
            <a:pPr algn="just"/>
            <a:br>
              <a:rPr lang="en-US" dirty="0"/>
            </a:br>
            <a:endParaRPr lang="en-US" dirty="0"/>
          </a:p>
          <a:p>
            <a:pPr algn="just"/>
            <a:r>
              <a:rPr lang="en-US" sz="2800" b="1" u="sng" dirty="0">
                <a:latin typeface="Arial"/>
                <a:cs typeface="Arial"/>
              </a:rPr>
              <a:t>Fase de </a:t>
            </a:r>
            <a:r>
              <a:rPr lang="en-US" sz="2800" b="1" u="sng" err="1">
                <a:latin typeface="Arial"/>
                <a:cs typeface="Arial"/>
              </a:rPr>
              <a:t>Diferenciación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del </a:t>
            </a:r>
            <a:r>
              <a:rPr lang="en-US" sz="2400" err="1">
                <a:latin typeface="Arial"/>
                <a:cs typeface="Arial"/>
              </a:rPr>
              <a:t>sistema</a:t>
            </a:r>
            <a:endParaRPr lang="en-US" err="1"/>
          </a:p>
          <a:p>
            <a:pPr algn="just"/>
            <a:br>
              <a:rPr lang="en-US" dirty="0"/>
            </a:br>
            <a:endParaRPr lang="en-US" dirty="0"/>
          </a:p>
          <a:p>
            <a:pPr algn="just"/>
            <a:r>
              <a:rPr lang="en-US" sz="2400" err="1">
                <a:latin typeface="Arial"/>
                <a:cs typeface="Arial"/>
              </a:rPr>
              <a:t>Identificación</a:t>
            </a:r>
            <a:r>
              <a:rPr lang="en-US" sz="2400" dirty="0">
                <a:latin typeface="Arial"/>
                <a:cs typeface="Arial"/>
              </a:rPr>
              <a:t> de la </a:t>
            </a:r>
            <a:r>
              <a:rPr lang="en-US" sz="2400">
                <a:latin typeface="Arial"/>
                <a:cs typeface="Arial"/>
              </a:rPr>
              <a:t>problemática a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investigar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en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cada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subsistema</a:t>
            </a:r>
            <a:r>
              <a:rPr lang="en-US" sz="2400" dirty="0">
                <a:latin typeface="Arial"/>
                <a:cs typeface="Arial"/>
              </a:rPr>
              <a:t> </a:t>
            </a:r>
            <a:endParaRPr lang="en-US"/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 sz="2400" dirty="0">
              <a:latin typeface="Arial, serif"/>
            </a:endParaRPr>
          </a:p>
          <a:p>
            <a:pPr algn="just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69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FD3AF-0461-43D6-9364-5148CBA3D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195" y="804672"/>
            <a:ext cx="3521359" cy="5248656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dirty="0"/>
              <a:t>Ej. de </a:t>
            </a:r>
            <a:r>
              <a:rPr lang="en-US" sz="2800" dirty="0" err="1"/>
              <a:t>subsistemas</a:t>
            </a:r>
            <a:br>
              <a:rPr lang="en-US" sz="2800" dirty="0"/>
            </a:br>
            <a:r>
              <a:rPr lang="en-US" sz="2800" dirty="0"/>
              <a:t>(</a:t>
            </a:r>
            <a:r>
              <a:rPr lang="en-US" sz="2800" dirty="0" err="1"/>
              <a:t>procesos</a:t>
            </a:r>
            <a:br>
              <a:rPr lang="en-US" sz="2800" dirty="0"/>
            </a:br>
            <a:r>
              <a:rPr lang="en-US" sz="2800" dirty="0"/>
              <a:t>de</a:t>
            </a:r>
            <a:br>
              <a:rPr lang="en-US" sz="2800" dirty="0"/>
            </a:br>
            <a:r>
              <a:rPr lang="en-US" sz="2800" dirty="0"/>
              <a:t>primer </a:t>
            </a:r>
            <a:r>
              <a:rPr lang="en-US" sz="2800" dirty="0" err="1"/>
              <a:t>nivel</a:t>
            </a:r>
            <a:r>
              <a:rPr lang="en-US" sz="2800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5B8BB-8C46-4B30-A6E7-537CA13C4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8881" y="301464"/>
            <a:ext cx="7046910" cy="6312580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en-US" sz="1300" b="1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r>
              <a:rPr lang="en-US" sz="2800" b="1" dirty="0">
                <a:latin typeface="Arial"/>
                <a:cs typeface="Arial"/>
              </a:rPr>
              <a:t>-</a:t>
            </a:r>
            <a:r>
              <a:rPr lang="en-US" sz="2800" b="1" err="1">
                <a:latin typeface="Arial"/>
                <a:cs typeface="Arial"/>
              </a:rPr>
              <a:t>Económico</a:t>
            </a:r>
            <a:r>
              <a:rPr lang="en-US" sz="2800" b="1" dirty="0">
                <a:latin typeface="Arial"/>
                <a:cs typeface="Arial"/>
              </a:rPr>
              <a:t>: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nueva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formas</a:t>
            </a:r>
            <a:r>
              <a:rPr lang="en-US" dirty="0">
                <a:latin typeface="Arial"/>
                <a:cs typeface="Arial"/>
              </a:rPr>
              <a:t> de </a:t>
            </a:r>
            <a:r>
              <a:rPr lang="en-US" err="1">
                <a:latin typeface="Arial"/>
                <a:cs typeface="Arial"/>
              </a:rPr>
              <a:t>producción</a:t>
            </a:r>
            <a:endParaRPr lang="en-US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r>
              <a:rPr lang="en-US" err="1">
                <a:latin typeface="Arial"/>
                <a:cs typeface="Arial"/>
              </a:rPr>
              <a:t>pérdida</a:t>
            </a:r>
            <a:r>
              <a:rPr lang="en-US" dirty="0">
                <a:latin typeface="Arial"/>
                <a:cs typeface="Arial"/>
              </a:rPr>
              <a:t> de </a:t>
            </a:r>
            <a:r>
              <a:rPr lang="en-US" err="1">
                <a:latin typeface="Arial"/>
                <a:cs typeface="Arial"/>
              </a:rPr>
              <a:t>trabajo</a:t>
            </a:r>
            <a:r>
              <a:rPr lang="en-US" dirty="0">
                <a:latin typeface="Arial"/>
                <a:cs typeface="Arial"/>
              </a:rPr>
              <a:t> (OGM 1-180 </a:t>
            </a:r>
            <a:r>
              <a:rPr lang="en-US" err="1">
                <a:latin typeface="Arial"/>
                <a:cs typeface="Arial"/>
              </a:rPr>
              <a:t>hs</a:t>
            </a:r>
            <a:r>
              <a:rPr lang="en-US" dirty="0">
                <a:latin typeface="Arial"/>
                <a:cs typeface="Arial"/>
              </a:rPr>
              <a:t>/h)</a:t>
            </a:r>
            <a:endParaRPr lang="en-US" dirty="0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r>
              <a:rPr lang="en-US" err="1">
                <a:latin typeface="Arial"/>
                <a:cs typeface="Arial"/>
              </a:rPr>
              <a:t>Encarecimiento</a:t>
            </a:r>
            <a:r>
              <a:rPr lang="en-US" dirty="0">
                <a:latin typeface="Arial"/>
                <a:cs typeface="Arial"/>
              </a:rPr>
              <a:t> de la tierra</a:t>
            </a:r>
            <a:endParaRPr lang="en-US" dirty="0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r>
              <a:rPr lang="en-US" err="1">
                <a:latin typeface="Arial"/>
                <a:cs typeface="Arial"/>
              </a:rPr>
              <a:t>Encarecimiento</a:t>
            </a:r>
            <a:r>
              <a:rPr lang="en-US" dirty="0">
                <a:latin typeface="Arial"/>
                <a:cs typeface="Arial"/>
              </a:rPr>
              <a:t> de los </a:t>
            </a:r>
            <a:r>
              <a:rPr lang="en-US" err="1">
                <a:latin typeface="Arial"/>
                <a:cs typeface="Arial"/>
              </a:rPr>
              <a:t>alimentos</a:t>
            </a:r>
            <a:r>
              <a:rPr lang="en-US" dirty="0">
                <a:latin typeface="Arial"/>
                <a:cs typeface="Arial"/>
              </a:rPr>
              <a:t> (pan)</a:t>
            </a:r>
            <a:endParaRPr lang="en-US" dirty="0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br>
              <a:rPr lang="en-US" sz="1300" dirty="0"/>
            </a:br>
            <a:endParaRPr lang="en-US" b="1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r>
              <a:rPr lang="en-US" sz="3200" b="1" dirty="0">
                <a:latin typeface="Arial"/>
                <a:cs typeface="Arial"/>
              </a:rPr>
              <a:t>-Social:</a:t>
            </a:r>
            <a:r>
              <a:rPr lang="en-US" b="1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desplazamiento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poblacional</a:t>
            </a:r>
            <a:r>
              <a:rPr lang="en-US" dirty="0">
                <a:latin typeface="Arial"/>
                <a:cs typeface="Arial"/>
              </a:rPr>
              <a:t> (Binner)</a:t>
            </a:r>
            <a:endParaRPr lang="en-US" dirty="0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r>
              <a:rPr lang="en-US">
                <a:latin typeface="Arial"/>
                <a:cs typeface="Arial"/>
              </a:rPr>
              <a:t>Enfermedades: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cáncer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malformaciones</a:t>
            </a:r>
            <a:endParaRPr lang="en-US" dirty="0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br>
              <a:rPr lang="en-US" sz="1300" dirty="0"/>
            </a:br>
            <a:endParaRPr lang="en-US"/>
          </a:p>
          <a:p>
            <a:pPr marL="0" indent="0">
              <a:lnSpc>
                <a:spcPct val="90000"/>
              </a:lnSpc>
              <a:buNone/>
            </a:pPr>
            <a:r>
              <a:rPr lang="en-US" sz="2800" b="1" dirty="0">
                <a:latin typeface="Arial"/>
                <a:cs typeface="Arial"/>
              </a:rPr>
              <a:t>-</a:t>
            </a:r>
            <a:r>
              <a:rPr lang="en-US" sz="2800" b="1" err="1">
                <a:latin typeface="Arial"/>
                <a:cs typeface="Arial"/>
              </a:rPr>
              <a:t>Físico</a:t>
            </a:r>
            <a:r>
              <a:rPr lang="en-US" sz="2800" b="1" dirty="0">
                <a:latin typeface="Arial"/>
                <a:cs typeface="Arial"/>
              </a:rPr>
              <a:t>: </a:t>
            </a:r>
            <a:endParaRPr lang="en-US" dirty="0">
              <a:latin typeface="Century Gothic" panose="020B0502020202020204"/>
              <a:cs typeface="Arial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err="1">
                <a:latin typeface="Arial"/>
                <a:cs typeface="Arial"/>
              </a:rPr>
              <a:t>suelo</a:t>
            </a:r>
            <a:r>
              <a:rPr lang="en-US" dirty="0">
                <a:latin typeface="Arial"/>
                <a:cs typeface="Arial"/>
              </a:rPr>
              <a:t>: </a:t>
            </a:r>
            <a:r>
              <a:rPr lang="en-US" err="1">
                <a:latin typeface="Arial"/>
                <a:cs typeface="Arial"/>
              </a:rPr>
              <a:t>empobrecimiento</a:t>
            </a:r>
            <a:r>
              <a:rPr lang="en-US" dirty="0">
                <a:latin typeface="Arial"/>
                <a:cs typeface="Arial"/>
              </a:rPr>
              <a:t> (</a:t>
            </a:r>
            <a:r>
              <a:rPr lang="en-US" err="1">
                <a:latin typeface="Arial"/>
                <a:cs typeface="Arial"/>
              </a:rPr>
              <a:t>fósforo</a:t>
            </a:r>
            <a:r>
              <a:rPr lang="en-US" dirty="0">
                <a:latin typeface="Arial"/>
                <a:cs typeface="Arial"/>
              </a:rPr>
              <a:t>), </a:t>
            </a:r>
            <a:r>
              <a:rPr lang="en-US" err="1">
                <a:latin typeface="Arial"/>
                <a:cs typeface="Arial"/>
              </a:rPr>
              <a:t>deforestación</a:t>
            </a:r>
            <a:endParaRPr lang="en-US" err="1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r>
              <a:rPr lang="en-US" dirty="0">
                <a:latin typeface="Arial"/>
                <a:cs typeface="Arial"/>
              </a:rPr>
              <a:t>Aire: arrastra </a:t>
            </a:r>
            <a:r>
              <a:rPr lang="en-US" err="1">
                <a:latin typeface="Arial"/>
                <a:cs typeface="Arial"/>
              </a:rPr>
              <a:t>glifosato</a:t>
            </a:r>
            <a:endParaRPr lang="en-US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r>
              <a:rPr lang="en-US" dirty="0">
                <a:latin typeface="Arial"/>
                <a:cs typeface="Arial"/>
              </a:rPr>
              <a:t>Agua: idem y </a:t>
            </a:r>
            <a:r>
              <a:rPr lang="en-US" err="1">
                <a:latin typeface="Arial"/>
                <a:cs typeface="Arial"/>
              </a:rPr>
              <a:t>pozos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más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profundos</a:t>
            </a:r>
            <a:r>
              <a:rPr lang="en-US" dirty="0">
                <a:latin typeface="Arial"/>
                <a:cs typeface="Arial"/>
              </a:rPr>
              <a:t> </a:t>
            </a:r>
            <a:endParaRPr lang="en-US" dirty="0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r>
              <a:rPr lang="en-US" err="1">
                <a:latin typeface="Arial"/>
                <a:cs typeface="Arial"/>
              </a:rPr>
              <a:t>Biodiversidad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en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peligro</a:t>
            </a:r>
            <a:endParaRPr lang="en-US"/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br>
              <a:rPr lang="en-US" sz="1300" dirty="0"/>
            </a:br>
            <a:endParaRPr lang="en-US" sz="1300"/>
          </a:p>
          <a:p>
            <a:pPr>
              <a:lnSpc>
                <a:spcPct val="90000"/>
              </a:lnSpc>
              <a:buClr>
                <a:srgbClr val="8AD0D6"/>
              </a:buClr>
            </a:pPr>
            <a:endParaRPr lang="en-US" sz="1300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613229B9-5C56-4F46-BD01-E9E9134B84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75" r="1" b="20011"/>
          <a:stretch/>
        </p:blipFill>
        <p:spPr>
          <a:xfrm>
            <a:off x="1378816" y="4594386"/>
            <a:ext cx="2476205" cy="145840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30860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6CBFD-A778-40B1-9AA3-4D6C94A97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36" y="93284"/>
            <a:ext cx="11374420" cy="911700"/>
          </a:xfrm>
        </p:spPr>
        <p:txBody>
          <a:bodyPr/>
          <a:lstStyle/>
          <a:p>
            <a:pPr algn="just"/>
            <a:r>
              <a:rPr lang="en-US" dirty="0">
                <a:latin typeface="Arial"/>
                <a:cs typeface="Arial"/>
              </a:rPr>
              <a:t>PROCESOS DE DISTINTO NIVEL</a:t>
            </a:r>
            <a:endParaRPr lang="en-US" dirty="0"/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854D0-872C-44C0-B2D8-61AF96CC9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98" y="730203"/>
            <a:ext cx="11980162" cy="607891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sz="2800" b="1" u="sng" dirty="0" err="1">
                <a:latin typeface="Arial"/>
                <a:cs typeface="Arial"/>
              </a:rPr>
              <a:t>Procesos</a:t>
            </a:r>
            <a:r>
              <a:rPr lang="en-US" sz="2800" b="1" u="sng" dirty="0">
                <a:latin typeface="Arial"/>
                <a:cs typeface="Arial"/>
              </a:rPr>
              <a:t> de 3°Nivel: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políticas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nacionales</a:t>
            </a:r>
            <a:r>
              <a:rPr lang="en-US" sz="2400" dirty="0">
                <a:latin typeface="Arial"/>
                <a:cs typeface="Arial"/>
              </a:rPr>
              <a:t> de </a:t>
            </a:r>
            <a:r>
              <a:rPr lang="en-US" sz="2400" dirty="0" err="1">
                <a:latin typeface="Arial"/>
                <a:cs typeface="Arial"/>
              </a:rPr>
              <a:t>desarrollo</a:t>
            </a:r>
            <a:r>
              <a:rPr lang="en-US" sz="2400" dirty="0">
                <a:latin typeface="Arial"/>
                <a:cs typeface="Arial"/>
              </a:rPr>
              <a:t>, </a:t>
            </a:r>
            <a:r>
              <a:rPr lang="en-US" sz="2400" dirty="0" err="1">
                <a:latin typeface="Arial"/>
                <a:cs typeface="Arial"/>
              </a:rPr>
              <a:t>modificaciones</a:t>
            </a:r>
            <a:r>
              <a:rPr lang="en-US" sz="2400" dirty="0">
                <a:latin typeface="Arial"/>
                <a:cs typeface="Arial"/>
              </a:rPr>
              <a:t> del mercado </a:t>
            </a:r>
            <a:r>
              <a:rPr lang="en-US" sz="2400" dirty="0" err="1">
                <a:latin typeface="Arial"/>
                <a:cs typeface="Arial"/>
              </a:rPr>
              <a:t>internacional</a:t>
            </a:r>
            <a:r>
              <a:rPr lang="en-US" sz="2400" dirty="0">
                <a:latin typeface="Arial"/>
                <a:cs typeface="Arial"/>
              </a:rPr>
              <a:t>, </a:t>
            </a:r>
            <a:r>
              <a:rPr lang="en-US" sz="2400" dirty="0" err="1">
                <a:latin typeface="Arial"/>
                <a:cs typeface="Arial"/>
              </a:rPr>
              <a:t>internacionalización</a:t>
            </a:r>
            <a:r>
              <a:rPr lang="en-US" sz="2400" dirty="0">
                <a:latin typeface="Arial"/>
                <a:cs typeface="Arial"/>
              </a:rPr>
              <a:t> de </a:t>
            </a:r>
            <a:r>
              <a:rPr lang="en-US" sz="2400" dirty="0" err="1">
                <a:latin typeface="Arial"/>
                <a:cs typeface="Arial"/>
              </a:rPr>
              <a:t>capitales</a:t>
            </a:r>
            <a:r>
              <a:rPr lang="en-US" sz="2400" dirty="0">
                <a:latin typeface="Arial"/>
                <a:cs typeface="Arial"/>
              </a:rPr>
              <a:t>, etc., </a:t>
            </a:r>
            <a:endParaRPr lang="en-US" sz="2400">
              <a:latin typeface="Century Gothic" panose="020B0502020202020204"/>
              <a:cs typeface="Arial"/>
            </a:endParaRPr>
          </a:p>
          <a:p>
            <a:pPr marL="0" indent="0" algn="just">
              <a:buNone/>
            </a:pPr>
            <a:r>
              <a:rPr lang="en-US" sz="2400" dirty="0">
                <a:latin typeface="Arial"/>
                <a:cs typeface="Arial"/>
              </a:rPr>
              <a:t>Ej. Mercados chino e </a:t>
            </a:r>
            <a:r>
              <a:rPr lang="en-US" sz="2400" dirty="0" err="1">
                <a:latin typeface="Arial"/>
                <a:cs typeface="Arial"/>
              </a:rPr>
              <a:t>indio</a:t>
            </a:r>
            <a:r>
              <a:rPr lang="en-US" sz="2400" dirty="0">
                <a:latin typeface="Arial"/>
                <a:cs typeface="Arial"/>
              </a:rPr>
              <a:t>. </a:t>
            </a:r>
            <a:r>
              <a:rPr lang="en-US" sz="2400" dirty="0" err="1">
                <a:latin typeface="Arial"/>
                <a:cs typeface="Arial"/>
              </a:rPr>
              <a:t>Neoliberalismo</a:t>
            </a:r>
            <a:r>
              <a:rPr lang="en-US" sz="2400" dirty="0">
                <a:latin typeface="Arial"/>
                <a:cs typeface="Arial"/>
              </a:rPr>
              <a:t> y mercados </a:t>
            </a:r>
            <a:r>
              <a:rPr lang="en-US" sz="2400" dirty="0" err="1">
                <a:latin typeface="Arial"/>
                <a:cs typeface="Arial"/>
              </a:rPr>
              <a:t>autorregulados</a:t>
            </a:r>
            <a:r>
              <a:rPr lang="en-US" sz="2400" dirty="0">
                <a:latin typeface="Arial"/>
                <a:cs typeface="Arial"/>
              </a:rPr>
              <a:t>. </a:t>
            </a:r>
            <a:r>
              <a:rPr lang="en-US" sz="2400" dirty="0" err="1">
                <a:latin typeface="Arial"/>
                <a:cs typeface="Arial"/>
              </a:rPr>
              <a:t>Capacidad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estatal</a:t>
            </a:r>
            <a:r>
              <a:rPr lang="en-US" sz="2400" dirty="0">
                <a:latin typeface="Arial"/>
                <a:cs typeface="Arial"/>
              </a:rPr>
              <a:t> o no</a:t>
            </a:r>
          </a:p>
          <a:p>
            <a:pPr marL="0" indent="0" algn="just">
              <a:buNone/>
            </a:pPr>
            <a:r>
              <a:rPr lang="en-US" sz="2400" b="1" dirty="0">
                <a:latin typeface="Arial"/>
                <a:cs typeface="Arial"/>
              </a:rPr>
              <a:t>CONDICIONAN:</a:t>
            </a:r>
            <a:endParaRPr lang="en-US" sz="2400" b="1" dirty="0"/>
          </a:p>
          <a:p>
            <a:pPr algn="just">
              <a:buNone/>
            </a:pPr>
            <a:r>
              <a:rPr lang="en-US" sz="2800" b="1" u="sng" dirty="0">
                <a:latin typeface="Arial"/>
                <a:cs typeface="Arial"/>
              </a:rPr>
              <a:t>A los </a:t>
            </a:r>
            <a:r>
              <a:rPr lang="en-US" sz="2800" b="1" u="sng" dirty="0" err="1">
                <a:latin typeface="Arial"/>
                <a:cs typeface="Arial"/>
              </a:rPr>
              <a:t>procesos</a:t>
            </a:r>
            <a:r>
              <a:rPr lang="en-US" sz="2800" b="1" u="sng" dirty="0">
                <a:latin typeface="Arial"/>
                <a:cs typeface="Arial"/>
              </a:rPr>
              <a:t> de 2°Nivel: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incorporación</a:t>
            </a:r>
            <a:r>
              <a:rPr lang="en-US" sz="2400" dirty="0">
                <a:latin typeface="Arial"/>
                <a:cs typeface="Arial"/>
              </a:rPr>
              <a:t> de </a:t>
            </a:r>
            <a:r>
              <a:rPr lang="en-US" sz="2400" dirty="0" err="1">
                <a:latin typeface="Arial"/>
                <a:cs typeface="Arial"/>
              </a:rPr>
              <a:t>nuevas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tecnologías</a:t>
            </a:r>
            <a:r>
              <a:rPr lang="en-US" sz="2400" dirty="0">
                <a:latin typeface="Arial"/>
                <a:cs typeface="Arial"/>
              </a:rPr>
              <a:t> </a:t>
            </a:r>
            <a:r>
              <a:rPr lang="en-US" sz="2400" b="1" dirty="0">
                <a:latin typeface="Arial"/>
                <a:cs typeface="Arial"/>
              </a:rPr>
              <a:t>¿</a:t>
            </a:r>
            <a:r>
              <a:rPr lang="en-US" sz="2400" dirty="0">
                <a:latin typeface="Arial"/>
                <a:cs typeface="Arial"/>
              </a:rPr>
              <a:t>son </a:t>
            </a:r>
            <a:r>
              <a:rPr lang="en-US" sz="2400" dirty="0" err="1">
                <a:latin typeface="Arial"/>
                <a:cs typeface="Arial"/>
              </a:rPr>
              <a:t>mejores</a:t>
            </a:r>
            <a:r>
              <a:rPr lang="en-US" sz="2400" dirty="0">
                <a:latin typeface="Arial"/>
                <a:cs typeface="Arial"/>
              </a:rPr>
              <a:t> o son </a:t>
            </a:r>
            <a:r>
              <a:rPr lang="en-US" sz="2400" dirty="0" err="1">
                <a:latin typeface="Arial"/>
                <a:cs typeface="Arial"/>
              </a:rPr>
              <a:t>más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ventajosas</a:t>
            </a:r>
            <a:r>
              <a:rPr lang="en-US" sz="2400" dirty="0">
                <a:latin typeface="Arial"/>
                <a:cs typeface="Arial"/>
              </a:rPr>
              <a:t>?</a:t>
            </a:r>
            <a:endParaRPr lang="en-US" sz="2400"/>
          </a:p>
          <a:p>
            <a:pPr algn="just">
              <a:buNone/>
            </a:pPr>
            <a:r>
              <a:rPr lang="en-US" sz="2400" dirty="0" err="1">
                <a:latin typeface="Arial"/>
                <a:cs typeface="Arial"/>
              </a:rPr>
              <a:t>Pooles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sojeros</a:t>
            </a:r>
            <a:r>
              <a:rPr lang="en-US" sz="2400" dirty="0">
                <a:latin typeface="Arial"/>
                <a:cs typeface="Arial"/>
              </a:rPr>
              <a:t> para </a:t>
            </a:r>
            <a:r>
              <a:rPr lang="en-US" sz="2400" dirty="0" err="1">
                <a:latin typeface="Arial"/>
                <a:cs typeface="Arial"/>
              </a:rPr>
              <a:t>financiar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el</a:t>
            </a:r>
            <a:r>
              <a:rPr lang="en-US" sz="2400" dirty="0">
                <a:latin typeface="Arial"/>
                <a:cs typeface="Arial"/>
              </a:rPr>
              <a:t> </a:t>
            </a:r>
            <a:r>
              <a:rPr lang="en-US" sz="2400" dirty="0" err="1">
                <a:latin typeface="Arial"/>
                <a:cs typeface="Arial"/>
              </a:rPr>
              <a:t>paquete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tecnológico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lang="en-US" sz="2400" dirty="0" err="1">
                <a:latin typeface="Arial"/>
                <a:cs typeface="Arial"/>
              </a:rPr>
              <a:t>arrendamiento</a:t>
            </a:r>
            <a:r>
              <a:rPr lang="en-US" sz="2400" dirty="0">
                <a:latin typeface="Arial"/>
                <a:cs typeface="Arial"/>
              </a:rPr>
              <a:t>, etc.</a:t>
            </a:r>
          </a:p>
          <a:p>
            <a:pPr algn="just">
              <a:buNone/>
            </a:pPr>
            <a:r>
              <a:rPr lang="en-US" sz="2400" b="1" dirty="0">
                <a:latin typeface="Arial"/>
                <a:cs typeface="Arial"/>
              </a:rPr>
              <a:t>CONDICIONAN:</a:t>
            </a:r>
          </a:p>
          <a:p>
            <a:pPr algn="just">
              <a:buNone/>
            </a:pPr>
            <a:r>
              <a:rPr lang="en-US" sz="2800" b="1" u="sng" dirty="0">
                <a:latin typeface="Arial"/>
                <a:cs typeface="Arial"/>
              </a:rPr>
              <a:t>A los </a:t>
            </a:r>
            <a:r>
              <a:rPr lang="en-US" sz="2800" b="1" u="sng" dirty="0" err="1">
                <a:latin typeface="Arial"/>
                <a:cs typeface="Arial"/>
              </a:rPr>
              <a:t>procesos</a:t>
            </a:r>
            <a:r>
              <a:rPr lang="en-US" sz="2800" b="1" u="sng" dirty="0">
                <a:latin typeface="Arial"/>
                <a:cs typeface="Arial"/>
              </a:rPr>
              <a:t> de 1°Nivel: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err="1">
                <a:latin typeface="Arial"/>
                <a:cs typeface="Arial"/>
              </a:rPr>
              <a:t>c</a:t>
            </a:r>
            <a:r>
              <a:rPr lang="en-US" sz="2400" dirty="0" err="1">
                <a:latin typeface="Arial"/>
                <a:cs typeface="Arial"/>
              </a:rPr>
              <a:t>ambios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producidos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en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el</a:t>
            </a:r>
            <a:r>
              <a:rPr lang="en-US" sz="2400" dirty="0">
                <a:latin typeface="Arial"/>
                <a:cs typeface="Arial"/>
              </a:rPr>
              <a:t> medio </a:t>
            </a:r>
            <a:r>
              <a:rPr lang="en-US" sz="2400" dirty="0" err="1">
                <a:latin typeface="Arial"/>
                <a:cs typeface="Arial"/>
              </a:rPr>
              <a:t>físico</a:t>
            </a:r>
            <a:r>
              <a:rPr lang="en-US" sz="2400" dirty="0">
                <a:latin typeface="Arial"/>
                <a:cs typeface="Arial"/>
              </a:rPr>
              <a:t>, social y </a:t>
            </a:r>
            <a:r>
              <a:rPr lang="en-US" sz="2400" dirty="0" err="1">
                <a:latin typeface="Arial"/>
                <a:cs typeface="Arial"/>
              </a:rPr>
              <a:t>biológico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lang="en-US" sz="2400" dirty="0" err="1">
                <a:latin typeface="Arial"/>
                <a:cs typeface="Arial"/>
              </a:rPr>
              <a:t>en</a:t>
            </a:r>
            <a:r>
              <a:rPr lang="en-US" sz="2400" dirty="0">
                <a:latin typeface="Arial"/>
                <a:cs typeface="Arial"/>
              </a:rPr>
              <a:t> los </a:t>
            </a:r>
            <a:r>
              <a:rPr lang="en-US" sz="2400" dirty="0" err="1">
                <a:latin typeface="Arial"/>
                <a:cs typeface="Arial"/>
              </a:rPr>
              <a:t>métodos</a:t>
            </a:r>
            <a:r>
              <a:rPr lang="en-US" sz="2400" dirty="0">
                <a:latin typeface="Arial"/>
                <a:cs typeface="Arial"/>
              </a:rPr>
              <a:t> de </a:t>
            </a:r>
            <a:r>
              <a:rPr lang="en-US" sz="2400" dirty="0" err="1">
                <a:latin typeface="Arial"/>
                <a:cs typeface="Arial"/>
              </a:rPr>
              <a:t>producción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lang="en-US" sz="2400" dirty="0" err="1">
                <a:latin typeface="Arial"/>
                <a:cs typeface="Arial"/>
              </a:rPr>
              <a:t>en</a:t>
            </a:r>
            <a:r>
              <a:rPr lang="en-US" sz="2400" dirty="0">
                <a:latin typeface="Arial"/>
                <a:cs typeface="Arial"/>
              </a:rPr>
              <a:t> las </a:t>
            </a:r>
            <a:r>
              <a:rPr lang="en-US" sz="2400" dirty="0" err="1">
                <a:latin typeface="Arial"/>
                <a:cs typeface="Arial"/>
              </a:rPr>
              <a:t>condiciones</a:t>
            </a:r>
            <a:r>
              <a:rPr lang="en-US" sz="2400" dirty="0">
                <a:latin typeface="Arial"/>
                <a:cs typeface="Arial"/>
              </a:rPr>
              <a:t> de </a:t>
            </a:r>
            <a:r>
              <a:rPr lang="en-US" sz="2400" dirty="0" err="1">
                <a:latin typeface="Arial"/>
                <a:cs typeface="Arial"/>
              </a:rPr>
              <a:t>vida</a:t>
            </a:r>
            <a:r>
              <a:rPr lang="en-US" sz="2400" dirty="0">
                <a:latin typeface="Arial"/>
                <a:cs typeface="Arial"/>
              </a:rPr>
              <a:t> y </a:t>
            </a:r>
            <a:r>
              <a:rPr lang="en-US" sz="2400" dirty="0" err="1">
                <a:latin typeface="Arial"/>
                <a:cs typeface="Arial"/>
              </a:rPr>
              <a:t>en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el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sistema</a:t>
            </a:r>
            <a:r>
              <a:rPr lang="en-US" sz="2400" dirty="0">
                <a:latin typeface="Arial"/>
                <a:cs typeface="Arial"/>
              </a:rPr>
              <a:t> de </a:t>
            </a:r>
            <a:r>
              <a:rPr lang="en-US" sz="2400" dirty="0" err="1">
                <a:latin typeface="Arial"/>
                <a:cs typeface="Arial"/>
              </a:rPr>
              <a:t>relaciones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socioeconómicas</a:t>
            </a:r>
            <a:r>
              <a:rPr lang="en-US" sz="2400" dirty="0">
                <a:latin typeface="Arial"/>
                <a:cs typeface="Arial"/>
              </a:rPr>
              <a:t> y </a:t>
            </a:r>
            <a:r>
              <a:rPr lang="en-US" sz="2400" dirty="0" err="1">
                <a:latin typeface="Arial"/>
                <a:cs typeface="Arial"/>
              </a:rPr>
              <a:t>productivas</a:t>
            </a:r>
            <a:r>
              <a:rPr lang="en-US" sz="2400" dirty="0">
                <a:latin typeface="Arial"/>
                <a:cs typeface="Arial"/>
              </a:rPr>
              <a:t>. </a:t>
            </a:r>
            <a:endParaRPr lang="en-US" sz="2400" dirty="0"/>
          </a:p>
          <a:p>
            <a:pPr algn="just">
              <a:buNone/>
            </a:pPr>
            <a:r>
              <a:rPr lang="en-US" sz="2400" dirty="0">
                <a:latin typeface="Arial"/>
                <a:cs typeface="Arial"/>
              </a:rPr>
              <a:t>Daño social, </a:t>
            </a:r>
            <a:r>
              <a:rPr lang="en-US" sz="2400" dirty="0" err="1">
                <a:latin typeface="Arial"/>
                <a:cs typeface="Arial"/>
              </a:rPr>
              <a:t>ambiental</a:t>
            </a:r>
            <a:r>
              <a:rPr lang="en-US" sz="2400" dirty="0">
                <a:latin typeface="Arial"/>
                <a:cs typeface="Arial"/>
              </a:rPr>
              <a:t>, para la </a:t>
            </a:r>
            <a:r>
              <a:rPr lang="en-US" sz="2400" dirty="0" err="1">
                <a:latin typeface="Arial"/>
                <a:cs typeface="Arial"/>
              </a:rPr>
              <a:t>biodiversidad</a:t>
            </a:r>
          </a:p>
          <a:p>
            <a:pPr algn="just"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US" dirty="0">
              <a:latin typeface="Arial"/>
              <a:cs typeface="Arial"/>
            </a:endParaRPr>
          </a:p>
          <a:p>
            <a:pPr algn="just"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US" dirty="0">
              <a:latin typeface="Arial"/>
              <a:cs typeface="Arial"/>
            </a:endParaRPr>
          </a:p>
          <a:p>
            <a:pPr marL="0" indent="0" algn="just"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US" dirty="0">
              <a:latin typeface="Arial"/>
              <a:cs typeface="Arial"/>
            </a:endParaRPr>
          </a:p>
          <a:p>
            <a:pPr marL="0" indent="0" algn="just">
              <a:buClr>
                <a:srgbClr val="1E5155">
                  <a:lumMod val="40000"/>
                  <a:lumOff val="60000"/>
                </a:srgbClr>
              </a:buClr>
              <a:buNone/>
            </a:pPr>
            <a:endParaRPr lang="en-US" dirty="0">
              <a:latin typeface="Arial"/>
              <a:cs typeface="Arial"/>
            </a:endParaRPr>
          </a:p>
          <a:p>
            <a:pPr>
              <a:buClr>
                <a:srgbClr val="8AD0D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411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D4C3D-9289-4744-9BD9-2063E8292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70" y="136417"/>
            <a:ext cx="11820119" cy="782304"/>
          </a:xfrm>
        </p:spPr>
        <p:txBody>
          <a:bodyPr/>
          <a:lstStyle/>
          <a:p>
            <a:r>
              <a:rPr lang="en-US" b="1" dirty="0"/>
              <a:t>6-Investigaciones </a:t>
            </a:r>
            <a:r>
              <a:rPr lang="en-US" b="1" err="1"/>
              <a:t>disciplinarias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837EF-5D88-4438-911F-54BE93441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3" y="974616"/>
            <a:ext cx="11937029" cy="574823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sz="2400" err="1">
                <a:latin typeface="Arial"/>
                <a:cs typeface="Arial"/>
              </a:rPr>
              <a:t>Economistas</a:t>
            </a:r>
            <a:r>
              <a:rPr lang="en-US" sz="2400" dirty="0">
                <a:latin typeface="Arial"/>
                <a:cs typeface="Arial"/>
              </a:rPr>
              <a:t>, Ing. </a:t>
            </a:r>
            <a:r>
              <a:rPr lang="en-US" sz="2400" err="1">
                <a:latin typeface="Arial"/>
                <a:cs typeface="Arial"/>
              </a:rPr>
              <a:t>Agrónomos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lang="en-US" sz="2400" err="1">
                <a:latin typeface="Arial"/>
                <a:cs typeface="Arial"/>
              </a:rPr>
              <a:t>médicos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lang="en-US" sz="2400" err="1">
                <a:latin typeface="Arial"/>
                <a:cs typeface="Arial"/>
              </a:rPr>
              <a:t>sociólogos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lang="en-US" sz="2400" err="1">
                <a:latin typeface="Arial"/>
                <a:cs typeface="Arial"/>
              </a:rPr>
              <a:t>antropólogos</a:t>
            </a:r>
            <a:r>
              <a:rPr lang="en-US" sz="2400" dirty="0">
                <a:latin typeface="Arial"/>
                <a:cs typeface="Arial"/>
              </a:rPr>
              <a:t>, </a:t>
            </a:r>
            <a:r>
              <a:rPr lang="en-US" sz="2400" err="1">
                <a:latin typeface="Arial"/>
                <a:cs typeface="Arial"/>
              </a:rPr>
              <a:t>biólogos</a:t>
            </a:r>
            <a:r>
              <a:rPr lang="en-US" sz="2400" dirty="0">
                <a:latin typeface="Arial"/>
                <a:cs typeface="Arial"/>
              </a:rPr>
              <a:t>,</a:t>
            </a:r>
            <a:endParaRPr lang="en-US" sz="2400" dirty="0">
              <a:latin typeface="Century Gothic" panose="020B0502020202020204"/>
              <a:cs typeface="Arial"/>
            </a:endParaRPr>
          </a:p>
          <a:p>
            <a:pPr marL="0" indent="0" algn="just">
              <a:buNone/>
            </a:pPr>
            <a:r>
              <a:rPr lang="en-US" sz="2400" dirty="0">
                <a:latin typeface="Arial"/>
                <a:cs typeface="Arial"/>
              </a:rPr>
              <a:t>Todos </a:t>
            </a:r>
            <a:r>
              <a:rPr lang="en-US" sz="2400" err="1">
                <a:latin typeface="Arial"/>
                <a:cs typeface="Arial"/>
              </a:rPr>
              <a:t>teniendo</a:t>
            </a:r>
            <a:r>
              <a:rPr lang="en-US" sz="2400" dirty="0">
                <a:latin typeface="Arial"/>
                <a:cs typeface="Arial"/>
              </a:rPr>
              <a:t> </a:t>
            </a:r>
            <a:r>
              <a:rPr lang="en-US" sz="2400" err="1">
                <a:latin typeface="Arial"/>
                <a:cs typeface="Arial"/>
              </a:rPr>
              <a:t>como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horizonte</a:t>
            </a:r>
            <a:r>
              <a:rPr lang="en-US" sz="2400" dirty="0">
                <a:latin typeface="Arial"/>
                <a:cs typeface="Arial"/>
              </a:rPr>
              <a:t> la </a:t>
            </a:r>
            <a:r>
              <a:rPr lang="en-US" sz="2400" err="1">
                <a:latin typeface="Arial"/>
                <a:cs typeface="Arial"/>
              </a:rPr>
              <a:t>definición</a:t>
            </a:r>
            <a:r>
              <a:rPr lang="en-US" sz="2400" dirty="0">
                <a:latin typeface="Arial"/>
                <a:cs typeface="Arial"/>
              </a:rPr>
              <a:t> de un </a:t>
            </a:r>
            <a:r>
              <a:rPr lang="en-US" sz="2400" err="1">
                <a:latin typeface="Arial"/>
                <a:cs typeface="Arial"/>
              </a:rPr>
              <a:t>modelo</a:t>
            </a:r>
            <a:r>
              <a:rPr lang="en-US" sz="2400" dirty="0">
                <a:latin typeface="Arial"/>
                <a:cs typeface="Arial"/>
              </a:rPr>
              <a:t> o "</a:t>
            </a:r>
            <a:r>
              <a:rPr lang="en-US" sz="2400" err="1">
                <a:latin typeface="Arial"/>
                <a:cs typeface="Arial"/>
              </a:rPr>
              <a:t>estilo</a:t>
            </a:r>
            <a:r>
              <a:rPr lang="en-US" sz="2400" dirty="0">
                <a:latin typeface="Arial"/>
                <a:cs typeface="Arial"/>
              </a:rPr>
              <a:t> de </a:t>
            </a:r>
            <a:r>
              <a:rPr lang="en-US" sz="2400" err="1">
                <a:latin typeface="Arial"/>
                <a:cs typeface="Arial"/>
              </a:rPr>
              <a:t>desarrollo</a:t>
            </a:r>
            <a:r>
              <a:rPr lang="en-US" sz="2400" dirty="0">
                <a:latin typeface="Arial"/>
                <a:cs typeface="Arial"/>
              </a:rPr>
              <a:t>" </a:t>
            </a:r>
            <a:r>
              <a:rPr lang="en-US" sz="2400" err="1">
                <a:latin typeface="Arial"/>
                <a:cs typeface="Arial"/>
              </a:rPr>
              <a:t>sustentable</a:t>
            </a:r>
            <a:r>
              <a:rPr lang="en-US" sz="2400" dirty="0">
                <a:latin typeface="Arial"/>
                <a:cs typeface="Arial"/>
              </a:rPr>
              <a:t>: </a:t>
            </a:r>
            <a:endParaRPr lang="en-US" sz="2400" dirty="0">
              <a:latin typeface="Century Gothic" panose="020B0502020202020204"/>
              <a:cs typeface="Arial"/>
            </a:endParaRPr>
          </a:p>
          <a:p>
            <a:pPr algn="just">
              <a:buNone/>
            </a:pPr>
            <a:endParaRPr lang="en-US" sz="2400" dirty="0">
              <a:latin typeface="Arial"/>
              <a:cs typeface="Arial"/>
            </a:endParaRPr>
          </a:p>
          <a:p>
            <a:pPr algn="just">
              <a:buNone/>
            </a:pPr>
            <a:r>
              <a:rPr lang="en-US" sz="2400" b="1" dirty="0">
                <a:latin typeface="Arial"/>
                <a:cs typeface="Arial"/>
              </a:rPr>
              <a:t>Desarrollo </a:t>
            </a:r>
            <a:r>
              <a:rPr lang="en-US" sz="2400" b="1" err="1">
                <a:latin typeface="Arial"/>
                <a:cs typeface="Arial"/>
              </a:rPr>
              <a:t>sustentable</a:t>
            </a:r>
            <a:r>
              <a:rPr lang="en-US" sz="2400" b="1" dirty="0">
                <a:latin typeface="Arial"/>
                <a:cs typeface="Arial"/>
              </a:rPr>
              <a:t>:</a:t>
            </a:r>
            <a:r>
              <a:rPr lang="en-US" sz="2400" dirty="0">
                <a:latin typeface="Arial"/>
                <a:cs typeface="Arial"/>
              </a:rPr>
              <a:t> </a:t>
            </a:r>
            <a:r>
              <a:rPr lang="en-US" sz="2400" err="1">
                <a:latin typeface="Arial"/>
                <a:cs typeface="Arial"/>
              </a:rPr>
              <a:t>permite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satisfacer</a:t>
            </a:r>
            <a:r>
              <a:rPr lang="en-US" sz="2400" dirty="0">
                <a:latin typeface="Arial"/>
                <a:cs typeface="Arial"/>
              </a:rPr>
              <a:t> las </a:t>
            </a:r>
            <a:r>
              <a:rPr lang="en-US" sz="2400" err="1">
                <a:latin typeface="Arial"/>
                <a:cs typeface="Arial"/>
              </a:rPr>
              <a:t>necesidades</a:t>
            </a:r>
            <a:r>
              <a:rPr lang="en-US" sz="2400" dirty="0">
                <a:latin typeface="Arial"/>
                <a:cs typeface="Arial"/>
              </a:rPr>
              <a:t> del </a:t>
            </a:r>
            <a:r>
              <a:rPr lang="en-US" sz="2400" err="1">
                <a:latin typeface="Arial"/>
                <a:cs typeface="Arial"/>
              </a:rPr>
              <a:t>presente</a:t>
            </a:r>
            <a:r>
              <a:rPr lang="en-US" sz="2400" dirty="0">
                <a:latin typeface="Arial"/>
                <a:cs typeface="Arial"/>
              </a:rPr>
              <a:t> sin </a:t>
            </a:r>
            <a:r>
              <a:rPr lang="en-US" sz="2400" err="1">
                <a:latin typeface="Arial"/>
                <a:cs typeface="Arial"/>
              </a:rPr>
              <a:t>poner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en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riesgo</a:t>
            </a:r>
            <a:r>
              <a:rPr lang="en-US" sz="2400" dirty="0">
                <a:latin typeface="Arial"/>
                <a:cs typeface="Arial"/>
              </a:rPr>
              <a:t> las </a:t>
            </a:r>
            <a:r>
              <a:rPr lang="en-US" sz="2400" err="1">
                <a:latin typeface="Arial"/>
                <a:cs typeface="Arial"/>
              </a:rPr>
              <a:t>capacidades</a:t>
            </a:r>
            <a:r>
              <a:rPr lang="en-US" sz="2400">
                <a:latin typeface="Arial"/>
                <a:cs typeface="Arial"/>
              </a:rPr>
              <a:t> de las futuras generaciones</a:t>
            </a:r>
            <a:r>
              <a:rPr lang="en-US" sz="2400" dirty="0">
                <a:latin typeface="Arial"/>
                <a:cs typeface="Arial"/>
              </a:rPr>
              <a:t> para </a:t>
            </a:r>
            <a:r>
              <a:rPr lang="en-US" sz="2400" err="1">
                <a:latin typeface="Arial"/>
                <a:cs typeface="Arial"/>
              </a:rPr>
              <a:t>satisfacer</a:t>
            </a:r>
            <a:r>
              <a:rPr lang="en-US" sz="2400" dirty="0">
                <a:latin typeface="Arial"/>
                <a:cs typeface="Arial"/>
              </a:rPr>
              <a:t> sus </a:t>
            </a:r>
            <a:r>
              <a:rPr lang="en-US" sz="2400" err="1">
                <a:latin typeface="Arial"/>
                <a:cs typeface="Arial"/>
              </a:rPr>
              <a:t>propias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necesidades</a:t>
            </a:r>
            <a:endParaRPr lang="en-US" sz="2400"/>
          </a:p>
          <a:p>
            <a:pPr marL="0" indent="0" algn="just">
              <a:buNone/>
            </a:pPr>
            <a:endParaRPr lang="en-US" sz="2400" dirty="0">
              <a:latin typeface="Century Gothic" panose="020B0502020202020204"/>
              <a:cs typeface="Arial"/>
            </a:endParaRPr>
          </a:p>
          <a:p>
            <a:pPr marL="0" indent="0" algn="just">
              <a:buNone/>
            </a:pPr>
            <a:r>
              <a:rPr lang="en-US" sz="2800" b="1" dirty="0">
                <a:latin typeface="Arial"/>
                <a:cs typeface="Arial"/>
              </a:rPr>
              <a:t>7-Primera </a:t>
            </a:r>
            <a:r>
              <a:rPr lang="en-US" sz="2800" b="1" u="sng" err="1">
                <a:latin typeface="Arial"/>
                <a:cs typeface="Arial"/>
              </a:rPr>
              <a:t>integración</a:t>
            </a:r>
            <a:r>
              <a:rPr lang="en-US" sz="2800" b="1" dirty="0">
                <a:latin typeface="Arial"/>
                <a:cs typeface="Arial"/>
              </a:rPr>
              <a:t> de los </a:t>
            </a:r>
            <a:r>
              <a:rPr lang="en-US" sz="2800" b="1" err="1">
                <a:latin typeface="Arial"/>
                <a:cs typeface="Arial"/>
              </a:rPr>
              <a:t>resultados</a:t>
            </a:r>
            <a:r>
              <a:rPr lang="en-US" sz="2800" b="1" dirty="0">
                <a:latin typeface="Arial"/>
                <a:cs typeface="Arial"/>
              </a:rPr>
              <a:t> </a:t>
            </a:r>
            <a:endParaRPr lang="en-US" sz="2800" b="1"/>
          </a:p>
          <a:p>
            <a:pPr marL="0" indent="0" algn="just">
              <a:buClr>
                <a:srgbClr val="8AD0D6"/>
              </a:buClr>
              <a:buNone/>
            </a:pPr>
            <a:r>
              <a:rPr lang="en-US" sz="2400" dirty="0">
                <a:ea typeface="+mj-lt"/>
                <a:cs typeface="+mj-lt"/>
              </a:rPr>
              <a:t>→ </a:t>
            </a:r>
            <a:r>
              <a:rPr lang="en-US" sz="2400" err="1">
                <a:latin typeface="Arial"/>
                <a:cs typeface="Arial"/>
              </a:rPr>
              <a:t>redefinir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el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sistema</a:t>
            </a:r>
            <a:r>
              <a:rPr lang="en-US" sz="2400" dirty="0">
                <a:latin typeface="Arial"/>
                <a:cs typeface="Arial"/>
              </a:rPr>
              <a:t> </a:t>
            </a:r>
            <a:endParaRPr lang="en-US" sz="2400"/>
          </a:p>
          <a:p>
            <a:pPr marL="0" indent="0" algn="just">
              <a:buClr>
                <a:srgbClr val="8AD0D6"/>
              </a:buClr>
              <a:buNone/>
            </a:pPr>
            <a:r>
              <a:rPr lang="en-US" sz="2400" dirty="0">
                <a:ea typeface="+mj-lt"/>
                <a:cs typeface="+mj-lt"/>
              </a:rPr>
              <a:t>→ </a:t>
            </a:r>
            <a:r>
              <a:rPr lang="en-US" sz="2400" dirty="0">
                <a:latin typeface="Arial"/>
                <a:cs typeface="Arial"/>
              </a:rPr>
              <a:t>a </a:t>
            </a:r>
            <a:r>
              <a:rPr lang="en-US" sz="2400" err="1">
                <a:latin typeface="Arial"/>
                <a:cs typeface="Arial"/>
              </a:rPr>
              <a:t>reformular</a:t>
            </a:r>
            <a:r>
              <a:rPr lang="en-US" sz="2400" dirty="0">
                <a:latin typeface="Arial"/>
                <a:cs typeface="Arial"/>
              </a:rPr>
              <a:t> las </a:t>
            </a:r>
            <a:r>
              <a:rPr lang="en-US" sz="2400" err="1">
                <a:latin typeface="Arial"/>
                <a:cs typeface="Arial"/>
              </a:rPr>
              <a:t>preguntas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>
                <a:latin typeface="Arial"/>
                <a:cs typeface="Arial"/>
              </a:rPr>
              <a:t>iniciales.</a:t>
            </a:r>
            <a:endParaRPr lang="en-US" sz="2400"/>
          </a:p>
          <a:p>
            <a:pPr marL="0" indent="0" algn="just">
              <a:buClr>
                <a:srgbClr val="8AD0D6"/>
              </a:buClr>
              <a:buNone/>
            </a:pPr>
            <a:r>
              <a:rPr lang="en-US" sz="2800" b="1" dirty="0">
                <a:latin typeface="Arial"/>
                <a:cs typeface="Arial"/>
              </a:rPr>
              <a:t>8-Repetición de las </a:t>
            </a:r>
            <a:r>
              <a:rPr lang="en-US" sz="2800" b="1" err="1">
                <a:latin typeface="Arial"/>
                <a:cs typeface="Arial"/>
              </a:rPr>
              <a:t>fases</a:t>
            </a:r>
            <a:r>
              <a:rPr lang="en-US" sz="2800" b="1" dirty="0">
                <a:latin typeface="Arial"/>
                <a:cs typeface="Arial"/>
              </a:rPr>
              <a:t> 5) y 6) </a:t>
            </a:r>
            <a:endParaRPr lang="en-US" sz="2800" b="1"/>
          </a:p>
          <a:p>
            <a:pPr>
              <a:buClr>
                <a:srgbClr val="8AD0D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312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FD69A-ADBF-4B17-BADE-0C491D8FF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36" y="136417"/>
            <a:ext cx="11705100" cy="782303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APROXIMACIONES SUCESIVAS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C4B40-8563-4680-BF4B-BB869A187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97" y="1290918"/>
            <a:ext cx="12052049" cy="53456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Clr>
                <a:srgbClr val="8AD0D6"/>
              </a:buClr>
              <a:buNone/>
            </a:pPr>
            <a:r>
              <a:rPr lang="en-US" sz="2400" dirty="0">
                <a:latin typeface="Arial"/>
                <a:ea typeface="+mj-lt"/>
                <a:cs typeface="Arial"/>
              </a:rPr>
              <a:t>9- = 7 Segunda </a:t>
            </a:r>
            <a:r>
              <a:rPr lang="en-US" sz="2400" err="1">
                <a:latin typeface="Arial"/>
                <a:ea typeface="+mj-lt"/>
                <a:cs typeface="Arial"/>
              </a:rPr>
              <a:t>integración</a:t>
            </a:r>
            <a:r>
              <a:rPr lang="en-US" sz="2400" dirty="0">
                <a:latin typeface="Arial"/>
                <a:ea typeface="+mj-lt"/>
                <a:cs typeface="Arial"/>
              </a:rPr>
              <a:t> de </a:t>
            </a:r>
            <a:r>
              <a:rPr lang="en-US" sz="2400" err="1">
                <a:latin typeface="Arial"/>
                <a:ea typeface="+mj-lt"/>
                <a:cs typeface="Arial"/>
              </a:rPr>
              <a:t>resultados</a:t>
            </a:r>
            <a:r>
              <a:rPr lang="en-US" sz="2400" dirty="0">
                <a:latin typeface="Arial"/>
                <a:ea typeface="+mj-lt"/>
                <a:cs typeface="Arial"/>
              </a:rPr>
              <a:t> y </a:t>
            </a:r>
            <a:r>
              <a:rPr lang="en-US" sz="2400" err="1">
                <a:latin typeface="Arial"/>
                <a:ea typeface="+mj-lt"/>
                <a:cs typeface="Arial"/>
              </a:rPr>
              <a:t>nueva</a:t>
            </a:r>
            <a:r>
              <a:rPr lang="en-US" sz="2400" dirty="0">
                <a:latin typeface="Arial"/>
                <a:ea typeface="+mj-lt"/>
                <a:cs typeface="Arial"/>
              </a:rPr>
              <a:t> </a:t>
            </a:r>
            <a:r>
              <a:rPr lang="en-US" sz="2400" err="1">
                <a:latin typeface="Arial"/>
                <a:ea typeface="+mj-lt"/>
                <a:cs typeface="Arial"/>
              </a:rPr>
              <a:t>redefinición</a:t>
            </a:r>
            <a:r>
              <a:rPr lang="en-US" sz="2400" dirty="0">
                <a:latin typeface="Arial"/>
                <a:ea typeface="+mj-lt"/>
                <a:cs typeface="Arial"/>
              </a:rPr>
              <a:t> del </a:t>
            </a:r>
            <a:r>
              <a:rPr lang="en-US" sz="2400" err="1">
                <a:latin typeface="Arial"/>
                <a:ea typeface="+mj-lt"/>
                <a:cs typeface="Arial"/>
              </a:rPr>
              <a:t>sistema</a:t>
            </a:r>
            <a:r>
              <a:rPr lang="en-US" sz="2400" dirty="0">
                <a:latin typeface="Arial"/>
                <a:ea typeface="+mj-lt"/>
                <a:cs typeface="Arial"/>
              </a:rPr>
              <a:t>.</a:t>
            </a:r>
            <a:endParaRPr lang="en-US" sz="2400" dirty="0"/>
          </a:p>
          <a:p>
            <a:pPr marL="0" indent="0" algn="just">
              <a:buClr>
                <a:srgbClr val="8AD0D6"/>
              </a:buClr>
              <a:buNone/>
            </a:pPr>
            <a:endParaRPr lang="en-US" sz="2400" dirty="0"/>
          </a:p>
          <a:p>
            <a:pPr marL="0" indent="0" algn="just">
              <a:buClr>
                <a:srgbClr val="8AD0D6"/>
              </a:buClr>
              <a:buNone/>
            </a:pPr>
            <a:r>
              <a:rPr lang="en-US" sz="2400" dirty="0">
                <a:latin typeface="Arial"/>
                <a:ea typeface="+mj-lt"/>
                <a:cs typeface="Arial"/>
              </a:rPr>
              <a:t>10-Tantas </a:t>
            </a:r>
            <a:r>
              <a:rPr lang="en-US" sz="2400" err="1">
                <a:latin typeface="Arial"/>
                <a:ea typeface="+mj-lt"/>
                <a:cs typeface="Arial"/>
              </a:rPr>
              <a:t>repeticiones</a:t>
            </a:r>
            <a:r>
              <a:rPr lang="en-US" sz="2400" dirty="0">
                <a:latin typeface="Arial"/>
                <a:ea typeface="+mj-lt"/>
                <a:cs typeface="Arial"/>
              </a:rPr>
              <a:t> </a:t>
            </a:r>
            <a:r>
              <a:rPr lang="en-US" sz="2400" err="1">
                <a:latin typeface="Arial"/>
                <a:ea typeface="+mj-lt"/>
                <a:cs typeface="Arial"/>
              </a:rPr>
              <a:t>como</a:t>
            </a:r>
            <a:r>
              <a:rPr lang="en-US" sz="2400" dirty="0">
                <a:latin typeface="Arial"/>
                <a:ea typeface="+mj-lt"/>
                <a:cs typeface="Arial"/>
              </a:rPr>
              <a:t> sea </a:t>
            </a:r>
            <a:r>
              <a:rPr lang="en-US" sz="2400" err="1">
                <a:latin typeface="Arial"/>
                <a:ea typeface="+mj-lt"/>
                <a:cs typeface="Arial"/>
              </a:rPr>
              <a:t>necesario</a:t>
            </a:r>
            <a:r>
              <a:rPr lang="en-US" sz="2400" dirty="0">
                <a:latin typeface="Arial"/>
                <a:ea typeface="+mj-lt"/>
                <a:cs typeface="Arial"/>
              </a:rPr>
              <a:t> hasta </a:t>
            </a:r>
            <a:r>
              <a:rPr lang="en-US" sz="2400" err="1">
                <a:latin typeface="Arial"/>
                <a:ea typeface="+mj-lt"/>
                <a:cs typeface="Arial"/>
              </a:rPr>
              <a:t>llegar</a:t>
            </a:r>
            <a:r>
              <a:rPr lang="en-US" sz="2400" dirty="0">
                <a:latin typeface="Arial"/>
                <a:ea typeface="+mj-lt"/>
                <a:cs typeface="Arial"/>
              </a:rPr>
              <a:t> a una </a:t>
            </a:r>
            <a:r>
              <a:rPr lang="en-US" sz="2400" err="1">
                <a:latin typeface="Arial"/>
                <a:ea typeface="+mj-lt"/>
                <a:cs typeface="Arial"/>
              </a:rPr>
              <a:t>explicación</a:t>
            </a:r>
            <a:r>
              <a:rPr lang="en-US" sz="2400" dirty="0">
                <a:latin typeface="Arial"/>
                <a:ea typeface="+mj-lt"/>
                <a:cs typeface="Arial"/>
              </a:rPr>
              <a:t> </a:t>
            </a:r>
            <a:r>
              <a:rPr lang="en-US" sz="2400" err="1">
                <a:latin typeface="Arial"/>
                <a:ea typeface="+mj-lt"/>
                <a:cs typeface="Arial"/>
              </a:rPr>
              <a:t>coherente</a:t>
            </a:r>
            <a:r>
              <a:rPr lang="en-US" sz="2400" dirty="0">
                <a:latin typeface="Arial"/>
                <a:ea typeface="+mj-lt"/>
                <a:cs typeface="Arial"/>
              </a:rPr>
              <a:t>.</a:t>
            </a:r>
            <a:endParaRPr lang="en-US" sz="2400" dirty="0"/>
          </a:p>
          <a:p>
            <a:pPr algn="just">
              <a:buNone/>
            </a:pPr>
            <a:endParaRPr lang="en-US" sz="2400" dirty="0">
              <a:latin typeface="Arial"/>
              <a:cs typeface="Arial"/>
            </a:endParaRPr>
          </a:p>
          <a:p>
            <a:pPr algn="just">
              <a:buNone/>
            </a:pPr>
            <a:r>
              <a:rPr lang="en-US" sz="2800" b="1" dirty="0">
                <a:latin typeface="Arial"/>
                <a:cs typeface="Arial"/>
              </a:rPr>
              <a:t>11-Plan alternativo de </a:t>
            </a:r>
            <a:r>
              <a:rPr lang="en-US" sz="2800" b="1" err="1">
                <a:latin typeface="Arial"/>
                <a:cs typeface="Arial"/>
              </a:rPr>
              <a:t>desarrollo</a:t>
            </a:r>
            <a:r>
              <a:rPr lang="en-US" sz="2800" dirty="0">
                <a:latin typeface="Arial"/>
                <a:cs typeface="Arial"/>
              </a:rPr>
              <a:t>.</a:t>
            </a:r>
            <a:r>
              <a:rPr lang="en-US" sz="2400" dirty="0">
                <a:latin typeface="Arial"/>
                <a:cs typeface="Arial"/>
              </a:rPr>
              <a:t> Una </a:t>
            </a:r>
            <a:r>
              <a:rPr lang="en-US" sz="2400" b="1" err="1">
                <a:latin typeface="Arial"/>
                <a:cs typeface="Arial"/>
              </a:rPr>
              <a:t>reestructuración</a:t>
            </a:r>
            <a:r>
              <a:rPr lang="en-US" sz="2400" b="1" dirty="0">
                <a:latin typeface="Arial"/>
                <a:cs typeface="Arial"/>
              </a:rPr>
              <a:t> </a:t>
            </a:r>
            <a:r>
              <a:rPr lang="en-US" sz="2400" b="1" err="1">
                <a:latin typeface="Arial"/>
                <a:cs typeface="Arial"/>
              </a:rPr>
              <a:t>valiosa</a:t>
            </a:r>
            <a:r>
              <a:rPr lang="en-US" sz="2400" b="1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será</a:t>
            </a:r>
            <a:r>
              <a:rPr lang="en-US" sz="2400" dirty="0">
                <a:latin typeface="Arial"/>
                <a:cs typeface="Arial"/>
              </a:rPr>
              <a:t> la que se </a:t>
            </a:r>
            <a:r>
              <a:rPr lang="en-US" sz="2400" err="1">
                <a:latin typeface="Arial"/>
                <a:cs typeface="Arial"/>
              </a:rPr>
              <a:t>realice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en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el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contexto</a:t>
            </a:r>
            <a:r>
              <a:rPr lang="en-US" sz="2400" dirty="0">
                <a:latin typeface="Arial"/>
                <a:cs typeface="Arial"/>
              </a:rPr>
              <a:t> de un </a:t>
            </a:r>
            <a:r>
              <a:rPr lang="en-US" sz="2400" err="1">
                <a:latin typeface="Arial"/>
                <a:cs typeface="Arial"/>
              </a:rPr>
              <a:t>marco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epistémico</a:t>
            </a:r>
            <a:r>
              <a:rPr lang="en-US" sz="2400" dirty="0">
                <a:latin typeface="Arial"/>
                <a:cs typeface="Arial"/>
              </a:rPr>
              <a:t> que </a:t>
            </a:r>
            <a:r>
              <a:rPr lang="en-US" sz="2400" err="1">
                <a:latin typeface="Arial"/>
                <a:cs typeface="Arial"/>
              </a:rPr>
              <a:t>tenga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en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cuenta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el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desarrollo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err="1">
                <a:latin typeface="Arial"/>
                <a:cs typeface="Arial"/>
              </a:rPr>
              <a:t>sustentable</a:t>
            </a:r>
            <a:r>
              <a:rPr lang="en-US" sz="2400" dirty="0">
                <a:latin typeface="Arial"/>
                <a:cs typeface="Arial"/>
              </a:rPr>
              <a:t> social y </a:t>
            </a:r>
            <a:r>
              <a:rPr lang="en-US" sz="2400" err="1">
                <a:latin typeface="Arial"/>
                <a:cs typeface="Arial"/>
              </a:rPr>
              <a:t>ambientalmente</a:t>
            </a:r>
            <a:r>
              <a:rPr lang="en-US" sz="2400" dirty="0">
                <a:latin typeface="Arial"/>
                <a:cs typeface="Arial"/>
              </a:rPr>
              <a:t>. Cambio de la </a:t>
            </a:r>
            <a:r>
              <a:rPr lang="en-US" sz="2400">
                <a:latin typeface="Arial"/>
                <a:cs typeface="Arial"/>
              </a:rPr>
              <a:t>matriz agropecuaria.</a:t>
            </a:r>
          </a:p>
          <a:p>
            <a:pPr algn="just">
              <a:buNone/>
            </a:pPr>
            <a:endParaRPr lang="en-US" sz="2400" dirty="0">
              <a:latin typeface="Arial"/>
              <a:ea typeface="+mj-lt"/>
              <a:cs typeface="Arial"/>
            </a:endParaRPr>
          </a:p>
          <a:p>
            <a:pPr algn="just">
              <a:buClr>
                <a:srgbClr val="8AD0D6"/>
              </a:buClr>
            </a:pPr>
            <a:r>
              <a:rPr lang="en-US" sz="2400" dirty="0">
                <a:ea typeface="+mj-lt"/>
                <a:cs typeface="+mj-lt"/>
              </a:rPr>
              <a:t>(Ej. FAO: </a:t>
            </a:r>
            <a:r>
              <a:rPr lang="en-US" sz="2400" err="1">
                <a:ea typeface="+mj-lt"/>
                <a:cs typeface="+mj-lt"/>
              </a:rPr>
              <a:t>agroecología</a:t>
            </a:r>
            <a:r>
              <a:rPr lang="en-US" sz="2400" dirty="0">
                <a:ea typeface="+mj-lt"/>
                <a:cs typeface="+mj-lt"/>
              </a:rPr>
              <a:t>, se produce </a:t>
            </a:r>
            <a:r>
              <a:rPr lang="en-US" sz="2400" err="1">
                <a:ea typeface="+mj-lt"/>
                <a:cs typeface="+mj-lt"/>
              </a:rPr>
              <a:t>más</a:t>
            </a:r>
            <a:r>
              <a:rPr lang="en-US" sz="2400" dirty="0">
                <a:ea typeface="+mj-lt"/>
                <a:cs typeface="+mj-lt"/>
              </a:rPr>
              <a:t>, </a:t>
            </a:r>
            <a:r>
              <a:rPr lang="en-US" sz="2400" err="1">
                <a:ea typeface="+mj-lt"/>
                <a:cs typeface="+mj-lt"/>
              </a:rPr>
              <a:t>mejor</a:t>
            </a:r>
            <a:r>
              <a:rPr lang="en-US" sz="2400" dirty="0">
                <a:ea typeface="+mj-lt"/>
                <a:cs typeface="+mj-lt"/>
              </a:rPr>
              <a:t> y con la </a:t>
            </a:r>
            <a:r>
              <a:rPr lang="en-US" sz="2400" err="1">
                <a:ea typeface="+mj-lt"/>
                <a:cs typeface="+mj-lt"/>
              </a:rPr>
              <a:t>gente</a:t>
            </a:r>
            <a:r>
              <a:rPr lang="en-US" sz="2400" dirty="0">
                <a:ea typeface="+mj-lt"/>
                <a:cs typeface="+mj-lt"/>
              </a:rPr>
              <a:t> </a:t>
            </a:r>
            <a:r>
              <a:rPr lang="en-US" sz="2400" err="1">
                <a:ea typeface="+mj-lt"/>
                <a:cs typeface="+mj-lt"/>
              </a:rPr>
              <a:t>adento</a:t>
            </a:r>
            <a:r>
              <a:rPr lang="en-US" sz="2400" dirty="0">
                <a:ea typeface="+mj-lt"/>
                <a:cs typeface="+mj-lt"/>
              </a:rPr>
              <a:t>:</a:t>
            </a:r>
            <a:endParaRPr lang="en-US" sz="2400" dirty="0"/>
          </a:p>
          <a:p>
            <a:pPr algn="just">
              <a:buClr>
                <a:srgbClr val="8AD0D6"/>
              </a:buClr>
            </a:pPr>
            <a:r>
              <a:rPr lang="en-US" sz="2400" dirty="0">
                <a:ea typeface="+mj-lt"/>
                <a:cs typeface="+mj-lt"/>
              </a:rPr>
              <a:t>no se </a:t>
            </a:r>
            <a:r>
              <a:rPr lang="en-US" sz="2400" err="1">
                <a:ea typeface="+mj-lt"/>
                <a:cs typeface="+mj-lt"/>
              </a:rPr>
              <a:t>desplaza</a:t>
            </a:r>
            <a:r>
              <a:rPr lang="en-US" sz="2400" dirty="0">
                <a:ea typeface="+mj-lt"/>
                <a:cs typeface="+mj-lt"/>
              </a:rPr>
              <a:t> a la </a:t>
            </a:r>
            <a:r>
              <a:rPr lang="en-US" sz="2400" err="1">
                <a:ea typeface="+mj-lt"/>
                <a:cs typeface="+mj-lt"/>
              </a:rPr>
              <a:t>gente</a:t>
            </a:r>
            <a:r>
              <a:rPr lang="en-US" sz="2400" dirty="0">
                <a:ea typeface="+mj-lt"/>
                <a:cs typeface="+mj-lt"/>
              </a:rPr>
              <a:t>, y no se </a:t>
            </a:r>
            <a:r>
              <a:rPr lang="en-US" sz="2400" err="1">
                <a:ea typeface="+mj-lt"/>
                <a:cs typeface="+mj-lt"/>
              </a:rPr>
              <a:t>contamina</a:t>
            </a:r>
            <a:r>
              <a:rPr lang="en-US" sz="2400" dirty="0">
                <a:ea typeface="+mj-lt"/>
                <a:cs typeface="+mj-lt"/>
              </a:rPr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3532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B856E7F7-378A-4C12-A45C-6D0622414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3401" y="988629"/>
            <a:ext cx="4682704" cy="5533305"/>
          </a:xfr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254A8EF7-999E-4EE2-9C0F-CBBEB3F77246}"/>
              </a:ext>
            </a:extLst>
          </p:cNvPr>
          <p:cNvSpPr/>
          <p:nvPr/>
        </p:nvSpPr>
        <p:spPr>
          <a:xfrm>
            <a:off x="6515819" y="-108262"/>
            <a:ext cx="5578412" cy="489871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b="1" dirty="0"/>
              <a:t>"La </a:t>
            </a:r>
            <a:r>
              <a:rPr lang="en-US" sz="3200" b="1" err="1"/>
              <a:t>investigación</a:t>
            </a:r>
            <a:r>
              <a:rPr lang="en-US" sz="3200" b="1" dirty="0"/>
              <a:t> </a:t>
            </a:r>
          </a:p>
          <a:p>
            <a:r>
              <a:rPr lang="en-US" sz="3200" b="1"/>
              <a:t>interdisciplinaria </a:t>
            </a:r>
          </a:p>
          <a:p>
            <a:r>
              <a:rPr lang="en-US" sz="3200" b="1"/>
              <a:t>consiste en una </a:t>
            </a:r>
            <a:endParaRPr lang="en-US"/>
          </a:p>
          <a:p>
            <a:r>
              <a:rPr lang="en-US" sz="3200" b="1"/>
              <a:t>dialéctica de </a:t>
            </a:r>
            <a:r>
              <a:rPr lang="en-US" sz="3200" b="1" dirty="0"/>
              <a:t>las </a:t>
            </a:r>
            <a:r>
              <a:rPr lang="en-US" sz="3200" b="1" err="1"/>
              <a:t>fases</a:t>
            </a:r>
            <a:r>
              <a:rPr lang="en-US" sz="3200" b="1" dirty="0"/>
              <a:t> de​</a:t>
            </a:r>
            <a:endParaRPr lang="en-US"/>
          </a:p>
          <a:p>
            <a:r>
              <a:rPr lang="en-US" sz="3200" b="1" err="1"/>
              <a:t>diferenciación</a:t>
            </a:r>
            <a:r>
              <a:rPr lang="en-US" sz="3200" b="1" dirty="0"/>
              <a:t> e</a:t>
            </a:r>
          </a:p>
          <a:p>
            <a:r>
              <a:rPr lang="en-US" sz="3200" b="1" dirty="0"/>
              <a:t> </a:t>
            </a:r>
            <a:r>
              <a:rPr lang="en-US" sz="3200" b="1" err="1"/>
              <a:t>integración</a:t>
            </a:r>
            <a:r>
              <a:rPr lang="en-US" sz="3200" b="1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1358954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08278-5F4C-40C2-A199-CE92CEECE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36" y="64529"/>
            <a:ext cx="11403174" cy="1371776"/>
          </a:xfrm>
        </p:spPr>
        <p:txBody>
          <a:bodyPr/>
          <a:lstStyle/>
          <a:p>
            <a:r>
              <a:rPr lang="en-US" dirty="0" err="1"/>
              <a:t>Neoliberalismo</a:t>
            </a:r>
            <a:r>
              <a:rPr lang="en-US" dirty="0"/>
              <a:t>: mercados </a:t>
            </a:r>
            <a:r>
              <a:rPr lang="en-US" dirty="0" err="1"/>
              <a:t>autorregulados</a:t>
            </a:r>
            <a:br>
              <a:rPr lang="en-US" dirty="0"/>
            </a:br>
            <a:r>
              <a:rPr lang="en-US" dirty="0"/>
              <a:t>"</a:t>
            </a:r>
            <a:r>
              <a:rPr lang="en-US" dirty="0" err="1"/>
              <a:t>Planificación</a:t>
            </a:r>
            <a:r>
              <a:rPr lang="en-US" dirty="0"/>
              <a:t>", "</a:t>
            </a:r>
            <a:r>
              <a:rPr lang="en-US" dirty="0" err="1"/>
              <a:t>proyecto</a:t>
            </a:r>
            <a:r>
              <a:rPr lang="en-US" dirty="0"/>
              <a:t>": malas palabras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E36D3-2254-413E-A3A5-7F4FF2899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98" y="1449071"/>
            <a:ext cx="11879520" cy="54750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A </a:t>
            </a:r>
            <a:r>
              <a:rPr lang="en-US" sz="2400" dirty="0" err="1"/>
              <a:t>pesar</a:t>
            </a:r>
            <a:r>
              <a:rPr lang="en-US" sz="2400" dirty="0"/>
              <a:t> de los </a:t>
            </a:r>
            <a:r>
              <a:rPr lang="en-US" sz="2400" dirty="0" err="1"/>
              <a:t>daños</a:t>
            </a:r>
            <a:r>
              <a:rPr lang="en-US" sz="2400" dirty="0"/>
              <a:t>, no se </a:t>
            </a:r>
            <a:r>
              <a:rPr lang="en-US" sz="2400" dirty="0" err="1"/>
              <a:t>hizo</a:t>
            </a:r>
            <a:r>
              <a:rPr lang="en-US" sz="2400" dirty="0"/>
              <a:t> </a:t>
            </a:r>
            <a:r>
              <a:rPr lang="en-US" sz="2400" dirty="0" err="1"/>
              <a:t>ningún</a:t>
            </a:r>
            <a:r>
              <a:rPr lang="en-US" sz="2400" dirty="0"/>
              <a:t> </a:t>
            </a:r>
            <a:r>
              <a:rPr lang="en-US" sz="2400" dirty="0" err="1"/>
              <a:t>estudio</a:t>
            </a:r>
            <a:r>
              <a:rPr lang="en-US" sz="2400" dirty="0"/>
              <a:t> </a:t>
            </a:r>
            <a:r>
              <a:rPr lang="en-US" sz="2400" dirty="0" err="1"/>
              <a:t>interdisciplinario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No hay plan alternativo de </a:t>
            </a:r>
            <a:r>
              <a:rPr lang="en-US" sz="2400" dirty="0" err="1"/>
              <a:t>desarrollo</a:t>
            </a:r>
            <a:r>
              <a:rPr lang="en-US" sz="2400" dirty="0"/>
              <a:t>, </a:t>
            </a:r>
            <a:r>
              <a:rPr lang="en-US" sz="2400" dirty="0" err="1"/>
              <a:t>sino</a:t>
            </a:r>
            <a:r>
              <a:rPr lang="en-US" sz="2400" dirty="0"/>
              <a:t> una puja </a:t>
            </a:r>
            <a:r>
              <a:rPr lang="en-US" sz="2400" dirty="0" err="1"/>
              <a:t>desigual</a:t>
            </a:r>
            <a:r>
              <a:rPr lang="en-US" sz="2400" dirty="0"/>
              <a:t> entre </a:t>
            </a:r>
            <a:r>
              <a:rPr lang="en-US" sz="2400" dirty="0" err="1"/>
              <a:t>el</a:t>
            </a:r>
            <a:endParaRPr lang="en-US" sz="2400" dirty="0"/>
          </a:p>
          <a:p>
            <a:pPr marL="0" indent="0">
              <a:buNone/>
            </a:pPr>
            <a:r>
              <a:rPr lang="en-US" sz="2400"/>
              <a:t>incipiente modelo agroecológico y </a:t>
            </a:r>
            <a:r>
              <a:rPr lang="en-US" sz="2400" err="1"/>
              <a:t>el</a:t>
            </a:r>
            <a:r>
              <a:rPr lang="en-US" sz="2400" dirty="0"/>
              <a:t> </a:t>
            </a:r>
            <a:r>
              <a:rPr lang="en-US" sz="2400" err="1"/>
              <a:t>modelo</a:t>
            </a:r>
            <a:r>
              <a:rPr lang="en-US" sz="2400"/>
              <a:t> de las </a:t>
            </a:r>
            <a:r>
              <a:rPr lang="en-US" sz="2400" err="1"/>
              <a:t>corporaciones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Y </a:t>
            </a:r>
            <a:r>
              <a:rPr lang="en-US" sz="2400" dirty="0" err="1"/>
              <a:t>ahora</a:t>
            </a:r>
            <a:r>
              <a:rPr lang="en-US" sz="2400" dirty="0"/>
              <a:t> se </a:t>
            </a:r>
            <a:r>
              <a:rPr lang="en-US" sz="2400" dirty="0" err="1"/>
              <a:t>está</a:t>
            </a:r>
            <a:r>
              <a:rPr lang="en-US" sz="2400" dirty="0"/>
              <a:t> por </a:t>
            </a:r>
            <a:r>
              <a:rPr lang="en-US" sz="2400" dirty="0" err="1"/>
              <a:t>terminar</a:t>
            </a:r>
            <a:r>
              <a:rPr lang="en-US" sz="2400" dirty="0"/>
              <a:t> de </a:t>
            </a:r>
            <a:r>
              <a:rPr lang="en-US" sz="2400" dirty="0" err="1"/>
              <a:t>aprobar</a:t>
            </a:r>
            <a:r>
              <a:rPr lang="en-US" sz="2400" dirty="0"/>
              <a:t> </a:t>
            </a:r>
            <a:r>
              <a:rPr lang="en-US" sz="2400" dirty="0" err="1"/>
              <a:t>el</a:t>
            </a:r>
            <a:r>
              <a:rPr lang="en-US" sz="2400" dirty="0"/>
              <a:t> trigo </a:t>
            </a:r>
            <a:r>
              <a:rPr lang="en-US" sz="2400" dirty="0" err="1"/>
              <a:t>transgénico</a:t>
            </a:r>
            <a:r>
              <a:rPr lang="en-US" sz="2400" dirty="0"/>
              <a:t> HB4</a:t>
            </a:r>
          </a:p>
          <a:p>
            <a:pPr marL="0" indent="0">
              <a:buNone/>
            </a:pPr>
            <a:r>
              <a:rPr lang="en-US" sz="2400" dirty="0"/>
              <a:t>(3 </a:t>
            </a:r>
            <a:r>
              <a:rPr lang="en-US" sz="2400" dirty="0" err="1"/>
              <a:t>instancias</a:t>
            </a:r>
            <a:r>
              <a:rPr lang="en-US" sz="2400" dirty="0"/>
              <a:t> de </a:t>
            </a:r>
            <a:r>
              <a:rPr lang="en-US" sz="2400" dirty="0" err="1"/>
              <a:t>aprobación</a:t>
            </a:r>
            <a:r>
              <a:rPr lang="en-US" sz="2400" dirty="0"/>
              <a:t>)</a:t>
            </a:r>
            <a:endParaRPr lang="en-US" dirty="0"/>
          </a:p>
          <a:p>
            <a:pPr marL="0" indent="0">
              <a:buNone/>
            </a:pPr>
            <a:r>
              <a:rPr lang="en-US" sz="2400" dirty="0"/>
              <a:t>y </a:t>
            </a:r>
            <a:r>
              <a:rPr lang="en-US" sz="2400" b="1" dirty="0"/>
              <a:t>no se </a:t>
            </a:r>
            <a:r>
              <a:rPr lang="en-US" sz="2400" b="1" dirty="0" err="1"/>
              <a:t>hizo</a:t>
            </a:r>
            <a:r>
              <a:rPr lang="en-US" sz="2400" b="1" dirty="0"/>
              <a:t> </a:t>
            </a:r>
            <a:r>
              <a:rPr lang="en-US" sz="2400" b="1" dirty="0" err="1"/>
              <a:t>tampoco</a:t>
            </a:r>
            <a:r>
              <a:rPr lang="en-US" sz="2400" b="1" dirty="0"/>
              <a:t> </a:t>
            </a:r>
            <a:r>
              <a:rPr lang="en-US" sz="2400" b="1" dirty="0" err="1"/>
              <a:t>ninguna</a:t>
            </a:r>
            <a:r>
              <a:rPr lang="en-US" sz="2400" b="1" dirty="0"/>
              <a:t> </a:t>
            </a:r>
            <a:endParaRPr lang="en-US" b="1"/>
          </a:p>
          <a:p>
            <a:pPr marL="0" indent="0">
              <a:buNone/>
            </a:pPr>
            <a:r>
              <a:rPr lang="en-US" sz="2400" b="1" dirty="0" err="1"/>
              <a:t>investigación</a:t>
            </a:r>
            <a:r>
              <a:rPr lang="en-US" sz="2400" b="1" dirty="0"/>
              <a:t> </a:t>
            </a:r>
            <a:r>
              <a:rPr lang="en-US" sz="2400" b="1" dirty="0" err="1"/>
              <a:t>interdisciplinaria</a:t>
            </a:r>
            <a:r>
              <a:rPr lang="en-US" sz="2400" b="1" dirty="0"/>
              <a:t>. 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Si los </a:t>
            </a:r>
            <a:r>
              <a:rPr lang="en-US" sz="2800" b="1" dirty="0" err="1"/>
              <a:t>países</a:t>
            </a:r>
            <a:r>
              <a:rPr lang="en-US" sz="2800" b="1" dirty="0"/>
              <a:t> no </a:t>
            </a:r>
            <a:r>
              <a:rPr lang="en-US" sz="2800" b="1" dirty="0" err="1"/>
              <a:t>tienen</a:t>
            </a:r>
            <a:r>
              <a:rPr lang="en-US" sz="2800" b="1" dirty="0"/>
              <a:t> </a:t>
            </a:r>
            <a:r>
              <a:rPr lang="en-US" sz="2800" b="1" dirty="0" err="1"/>
              <a:t>proyecto</a:t>
            </a:r>
            <a:r>
              <a:rPr lang="en-US" sz="2800" b="1" dirty="0"/>
              <a:t>, las</a:t>
            </a:r>
          </a:p>
          <a:p>
            <a:pPr marL="0" indent="0">
              <a:buNone/>
            </a:pPr>
            <a:r>
              <a:rPr lang="en-US" sz="2800" b="1"/>
              <a:t>corporaciones</a:t>
            </a:r>
            <a:r>
              <a:rPr lang="en-US" sz="2800" b="1" dirty="0"/>
              <a:t> </a:t>
            </a:r>
            <a:r>
              <a:rPr lang="en-US" sz="2800" b="1" err="1"/>
              <a:t>imponen</a:t>
            </a:r>
            <a:r>
              <a:rPr lang="en-US" sz="2800" b="1" dirty="0"/>
              <a:t> los </a:t>
            </a:r>
            <a:r>
              <a:rPr lang="en-US" sz="2800" b="1" err="1"/>
              <a:t>suyos</a:t>
            </a:r>
            <a:r>
              <a:rPr lang="en-US" sz="2800" b="1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061B25-48C2-454A-BE13-6F28A2FD6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5391" y="4112178"/>
            <a:ext cx="4162424" cy="261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04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155CD35-63B0-475C-9C37-A787255FD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087" y="215363"/>
            <a:ext cx="10586204" cy="5961600"/>
          </a:xfrm>
        </p:spPr>
      </p:pic>
    </p:spTree>
    <p:extLst>
      <p:ext uri="{BB962C8B-B14F-4D97-AF65-F5344CB8AC3E}">
        <p14:creationId xmlns:p14="http://schemas.microsoft.com/office/powerpoint/2010/main" val="3619391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44EE02A-F0F8-4A23-B21D-CF2066B65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F13062-7BB6-4A97-B661-CDE2EDEAE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4F3197D-248B-46C5-B6EE-003F4E0C6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C3E649-106F-4B41-9FF5-327536E4C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9F6731C-42C0-45DB-9F9A-B831CBEC5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40549E2-C5A5-4ED5-80AB-070FEBDF5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62D728E-AFDA-4B66-9A2E-537A696ACD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t="6644" r="2" b="2"/>
          <a:stretch/>
        </p:blipFill>
        <p:spPr>
          <a:xfrm>
            <a:off x="1" y="-5"/>
            <a:ext cx="4060014" cy="5020241"/>
          </a:xfrm>
          <a:custGeom>
            <a:avLst/>
            <a:gdLst/>
            <a:ahLst/>
            <a:cxnLst/>
            <a:rect l="l" t="t" r="r" b="b"/>
            <a:pathLst>
              <a:path w="4060014" h="5020241">
                <a:moveTo>
                  <a:pt x="0" y="0"/>
                </a:moveTo>
                <a:lnTo>
                  <a:pt x="4060014" y="0"/>
                </a:lnTo>
                <a:lnTo>
                  <a:pt x="4060014" y="451006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C6D23634-6EB2-45B6-8915-0DD5E369201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5524" r="2" b="2"/>
          <a:stretch/>
        </p:blipFill>
        <p:spPr>
          <a:xfrm>
            <a:off x="8131987" y="-7"/>
            <a:ext cx="4059709" cy="4542350"/>
          </a:xfrm>
          <a:custGeom>
            <a:avLst/>
            <a:gdLst/>
            <a:ahLst/>
            <a:cxnLst/>
            <a:rect l="l" t="t" r="r" b="b"/>
            <a:pathLst>
              <a:path w="4059709" h="4542350">
                <a:moveTo>
                  <a:pt x="0" y="0"/>
                </a:moveTo>
                <a:lnTo>
                  <a:pt x="4059709" y="0"/>
                </a:lnTo>
                <a:lnTo>
                  <a:pt x="4059709" y="4057991"/>
                </a:lnTo>
                <a:lnTo>
                  <a:pt x="3782959" y="4110187"/>
                </a:lnTo>
                <a:lnTo>
                  <a:pt x="3507426" y="4159931"/>
                </a:lnTo>
                <a:lnTo>
                  <a:pt x="3230675" y="4208624"/>
                </a:lnTo>
                <a:lnTo>
                  <a:pt x="2952704" y="4250310"/>
                </a:lnTo>
                <a:lnTo>
                  <a:pt x="2675953" y="4292347"/>
                </a:lnTo>
                <a:lnTo>
                  <a:pt x="2397982" y="4331582"/>
                </a:lnTo>
                <a:lnTo>
                  <a:pt x="2123669" y="4365211"/>
                </a:lnTo>
                <a:lnTo>
                  <a:pt x="1845698" y="4397089"/>
                </a:lnTo>
                <a:lnTo>
                  <a:pt x="1568947" y="4426165"/>
                </a:lnTo>
                <a:lnTo>
                  <a:pt x="1297072" y="4451387"/>
                </a:lnTo>
                <a:lnTo>
                  <a:pt x="1021540" y="4476609"/>
                </a:lnTo>
                <a:lnTo>
                  <a:pt x="749665" y="4497628"/>
                </a:lnTo>
                <a:lnTo>
                  <a:pt x="477790" y="4514092"/>
                </a:lnTo>
                <a:lnTo>
                  <a:pt x="207135" y="4531258"/>
                </a:lnTo>
                <a:lnTo>
                  <a:pt x="0" y="4542350"/>
                </a:lnTo>
                <a:close/>
              </a:path>
            </a:pathLst>
          </a:custGeom>
        </p:spPr>
      </p:pic>
      <p:sp>
        <p:nvSpPr>
          <p:cNvPr id="23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27A998C0-0E47-4AB4-A6B5-30FC48C04F2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4020" r="-3" b="11001"/>
          <a:stretch/>
        </p:blipFill>
        <p:spPr>
          <a:xfrm>
            <a:off x="4060015" y="10"/>
            <a:ext cx="4071972" cy="4583093"/>
          </a:xfrm>
          <a:custGeom>
            <a:avLst/>
            <a:gdLst/>
            <a:ahLst/>
            <a:cxnLst/>
            <a:rect l="l" t="t" r="r" b="b"/>
            <a:pathLst>
              <a:path w="4071972" h="4583103">
                <a:moveTo>
                  <a:pt x="0" y="0"/>
                </a:moveTo>
                <a:lnTo>
                  <a:pt x="4071972" y="0"/>
                </a:lnTo>
                <a:lnTo>
                  <a:pt x="4071972" y="4542358"/>
                </a:lnTo>
                <a:lnTo>
                  <a:pt x="4011042" y="4545620"/>
                </a:lnTo>
                <a:lnTo>
                  <a:pt x="3745263" y="4555779"/>
                </a:lnTo>
                <a:lnTo>
                  <a:pt x="3479483" y="4564537"/>
                </a:lnTo>
                <a:lnTo>
                  <a:pt x="3216143" y="4572944"/>
                </a:lnTo>
                <a:lnTo>
                  <a:pt x="2956461" y="4576798"/>
                </a:lnTo>
                <a:lnTo>
                  <a:pt x="2696778" y="4581001"/>
                </a:lnTo>
                <a:lnTo>
                  <a:pt x="2440752" y="4583103"/>
                </a:lnTo>
                <a:lnTo>
                  <a:pt x="2187164" y="4581001"/>
                </a:lnTo>
                <a:lnTo>
                  <a:pt x="1936015" y="4581001"/>
                </a:lnTo>
                <a:lnTo>
                  <a:pt x="1687305" y="4576798"/>
                </a:lnTo>
                <a:lnTo>
                  <a:pt x="1443471" y="4570492"/>
                </a:lnTo>
                <a:lnTo>
                  <a:pt x="1202077" y="4564537"/>
                </a:lnTo>
                <a:lnTo>
                  <a:pt x="965557" y="4557881"/>
                </a:lnTo>
                <a:lnTo>
                  <a:pt x="730256" y="4547722"/>
                </a:lnTo>
                <a:lnTo>
                  <a:pt x="498615" y="4536862"/>
                </a:lnTo>
                <a:lnTo>
                  <a:pt x="271848" y="4527054"/>
                </a:lnTo>
                <a:lnTo>
                  <a:pt x="0" y="4510054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614ACD-DF40-453F-A4A5-E928D821F8D2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CC983-89BB-40B0-BFB8-85C7C4C0E71B}"/>
              </a:ext>
            </a:extLst>
          </p:cNvPr>
          <p:cNvSpPr txBox="1"/>
          <p:nvPr/>
        </p:nvSpPr>
        <p:spPr>
          <a:xfrm>
            <a:off x="2108311" y="4820603"/>
            <a:ext cx="668457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/>
              <a:t>Campaña de concientización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15237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B4FF5-7F33-4BC6-834A-0EC6853EB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150794"/>
            <a:ext cx="9404723" cy="969210"/>
          </a:xfrm>
        </p:spPr>
        <p:txBody>
          <a:bodyPr/>
          <a:lstStyle/>
          <a:p>
            <a:r>
              <a:rPr lang="en-US" dirty="0" err="1"/>
              <a:t>Oposición</a:t>
            </a:r>
            <a:r>
              <a:rPr lang="en-US" dirty="0"/>
              <a:t> de </a:t>
            </a:r>
            <a:r>
              <a:rPr lang="en-US" dirty="0" err="1"/>
              <a:t>científicos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5EA28AA-8D18-4DD6-BD05-3E18149AEF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690" y="1348148"/>
            <a:ext cx="9763151" cy="4900252"/>
          </a:xfrm>
        </p:spPr>
      </p:pic>
    </p:spTree>
    <p:extLst>
      <p:ext uri="{BB962C8B-B14F-4D97-AF65-F5344CB8AC3E}">
        <p14:creationId xmlns:p14="http://schemas.microsoft.com/office/powerpoint/2010/main" val="181436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4FCBD52-184D-488B-8B08-63B746798E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184" y="241092"/>
            <a:ext cx="10760652" cy="6424251"/>
          </a:xfrm>
        </p:spPr>
      </p:pic>
    </p:spTree>
    <p:extLst>
      <p:ext uri="{BB962C8B-B14F-4D97-AF65-F5344CB8AC3E}">
        <p14:creationId xmlns:p14="http://schemas.microsoft.com/office/powerpoint/2010/main" val="4272525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160A0-73A0-4A33-A2C9-76977101A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51" y="206975"/>
            <a:ext cx="11119449" cy="1372165"/>
          </a:xfrm>
        </p:spPr>
        <p:txBody>
          <a:bodyPr/>
          <a:lstStyle/>
          <a:p>
            <a:r>
              <a:rPr lang="en-US" b="1" dirty="0" err="1">
                <a:cs typeface="Calibri Light"/>
              </a:rPr>
              <a:t>Fragmento</a:t>
            </a:r>
            <a:r>
              <a:rPr lang="en-US" b="1" dirty="0">
                <a:cs typeface="Calibri Light"/>
              </a:rPr>
              <a:t> del pronunciamiento de </a:t>
            </a:r>
            <a:r>
              <a:rPr lang="en-US" b="1" i="1" dirty="0">
                <a:cs typeface="Calibri Light"/>
              </a:rPr>
              <a:t>Trigo </a:t>
            </a:r>
            <a:r>
              <a:rPr lang="en-US" b="1" i="1" dirty="0" err="1">
                <a:cs typeface="Calibri Light"/>
              </a:rPr>
              <a:t>Limpio</a:t>
            </a:r>
            <a:r>
              <a:rPr lang="en-US" b="1" dirty="0">
                <a:cs typeface="Calibri Light"/>
              </a:rPr>
              <a:t> – </a:t>
            </a:r>
            <a:r>
              <a:rPr lang="en-US" b="1" dirty="0" err="1">
                <a:cs typeface="Calibri Light"/>
              </a:rPr>
              <a:t>colectivo</a:t>
            </a:r>
            <a:r>
              <a:rPr lang="en-US" b="1" dirty="0">
                <a:cs typeface="Calibri Light"/>
              </a:rPr>
              <a:t> de </a:t>
            </a:r>
            <a:r>
              <a:rPr lang="en-US" b="1" dirty="0" err="1">
                <a:cs typeface="Calibri Light"/>
              </a:rPr>
              <a:t>científicos</a:t>
            </a:r>
            <a:r>
              <a:rPr lang="en-US" b="1" dirty="0">
                <a:cs typeface="Calibri Light"/>
              </a:rPr>
              <a:t>, etc.</a:t>
            </a:r>
            <a:endParaRPr lang="en-US" b="1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F475-BF40-4A0F-9AB3-9E941205C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4" y="1849174"/>
            <a:ext cx="11349486" cy="485975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n-US" sz="2600" dirty="0">
                <a:latin typeface="Arial"/>
                <a:ea typeface="+mn-lt"/>
                <a:cs typeface="+mn-lt"/>
              </a:rPr>
              <a:t>"Se </a:t>
            </a:r>
            <a:r>
              <a:rPr lang="en-US" sz="2600" err="1">
                <a:latin typeface="Arial"/>
                <a:ea typeface="+mn-lt"/>
                <a:cs typeface="+mn-lt"/>
              </a:rPr>
              <a:t>avanza</a:t>
            </a:r>
            <a:r>
              <a:rPr lang="en-US" sz="2600" dirty="0">
                <a:latin typeface="Arial"/>
                <a:ea typeface="+mn-lt"/>
                <a:cs typeface="+mn-lt"/>
              </a:rPr>
              <a:t> de </a:t>
            </a:r>
            <a:r>
              <a:rPr lang="en-US" sz="2600" err="1">
                <a:latin typeface="Arial"/>
                <a:ea typeface="+mn-lt"/>
                <a:cs typeface="+mn-lt"/>
              </a:rPr>
              <a:t>espaldas</a:t>
            </a:r>
            <a:r>
              <a:rPr lang="en-US" sz="2600" dirty="0">
                <a:latin typeface="Arial"/>
                <a:ea typeface="+mn-lt"/>
                <a:cs typeface="+mn-lt"/>
              </a:rPr>
              <a:t> a la </a:t>
            </a:r>
            <a:r>
              <a:rPr lang="en-US" sz="2600" err="1">
                <a:latin typeface="Arial"/>
                <a:ea typeface="+mn-lt"/>
                <a:cs typeface="+mn-lt"/>
              </a:rPr>
              <a:t>opinión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pública</a:t>
            </a:r>
            <a:r>
              <a:rPr lang="en-US" sz="2600" dirty="0">
                <a:latin typeface="Arial"/>
                <a:ea typeface="+mn-lt"/>
                <a:cs typeface="+mn-lt"/>
              </a:rPr>
              <a:t> y sin </a:t>
            </a:r>
            <a:r>
              <a:rPr lang="en-US" sz="2600" err="1">
                <a:latin typeface="Arial"/>
                <a:ea typeface="+mn-lt"/>
                <a:cs typeface="+mn-lt"/>
              </a:rPr>
              <a:t>cumplir</a:t>
            </a:r>
            <a:r>
              <a:rPr lang="en-US" sz="2600" dirty="0">
                <a:latin typeface="Arial"/>
                <a:ea typeface="+mn-lt"/>
                <a:cs typeface="+mn-lt"/>
              </a:rPr>
              <a:t> con </a:t>
            </a:r>
            <a:r>
              <a:rPr lang="en-US" sz="2600" err="1">
                <a:latin typeface="Arial"/>
                <a:ea typeface="+mn-lt"/>
                <a:cs typeface="+mn-lt"/>
              </a:rPr>
              <a:t>el</a:t>
            </a:r>
            <a:r>
              <a:rPr lang="en-US" sz="2600" dirty="0">
                <a:latin typeface="Arial"/>
                <a:ea typeface="+mn-lt"/>
                <a:cs typeface="+mn-lt"/>
              </a:rPr>
              <a:t> art. 41 de la Constitución Nacional, </a:t>
            </a:r>
            <a:r>
              <a:rPr lang="en-US" sz="2600" err="1">
                <a:latin typeface="Arial"/>
                <a:ea typeface="+mn-lt"/>
                <a:cs typeface="+mn-lt"/>
              </a:rPr>
              <a:t>ni</a:t>
            </a:r>
            <a:r>
              <a:rPr lang="en-US" sz="2600" dirty="0">
                <a:latin typeface="Arial"/>
                <a:ea typeface="+mn-lt"/>
                <a:cs typeface="+mn-lt"/>
              </a:rPr>
              <a:t> con la Ley General del </a:t>
            </a:r>
            <a:r>
              <a:rPr lang="en-US" sz="2600" err="1">
                <a:latin typeface="Arial"/>
                <a:ea typeface="+mn-lt"/>
                <a:cs typeface="+mn-lt"/>
              </a:rPr>
              <a:t>Ambiente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Nro</a:t>
            </a:r>
            <a:r>
              <a:rPr lang="en-US" sz="2600" dirty="0">
                <a:latin typeface="Arial"/>
                <a:ea typeface="+mn-lt"/>
                <a:cs typeface="+mn-lt"/>
              </a:rPr>
              <a:t>. 25675, </a:t>
            </a:r>
            <a:r>
              <a:rPr lang="en-US" sz="2600" err="1">
                <a:latin typeface="Arial"/>
                <a:ea typeface="+mn-lt"/>
                <a:cs typeface="+mn-lt"/>
              </a:rPr>
              <a:t>ni</a:t>
            </a:r>
            <a:r>
              <a:rPr lang="en-US" sz="2600" dirty="0">
                <a:latin typeface="Arial"/>
                <a:ea typeface="+mn-lt"/>
                <a:cs typeface="+mn-lt"/>
              </a:rPr>
              <a:t> con la Ley Nacional </a:t>
            </a:r>
            <a:r>
              <a:rPr lang="en-US" sz="2600" err="1">
                <a:latin typeface="Arial"/>
                <a:ea typeface="+mn-lt"/>
                <a:cs typeface="+mn-lt"/>
              </a:rPr>
              <a:t>Nro</a:t>
            </a:r>
            <a:r>
              <a:rPr lang="en-US" sz="2600">
                <a:latin typeface="Arial"/>
                <a:ea typeface="+mn-lt"/>
                <a:cs typeface="+mn-lt"/>
              </a:rPr>
              <a:t>. 27.566 </a:t>
            </a:r>
            <a:r>
              <a:rPr lang="en-US" sz="2600" err="1">
                <a:latin typeface="Arial"/>
                <a:ea typeface="+mn-lt"/>
                <a:cs typeface="+mn-lt"/>
              </a:rPr>
              <a:t>sobre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b="1" err="1">
                <a:latin typeface="Arial"/>
                <a:ea typeface="+mn-lt"/>
                <a:cs typeface="+mn-lt"/>
              </a:rPr>
              <a:t>el</a:t>
            </a:r>
            <a:r>
              <a:rPr lang="en-US" sz="2600" b="1" dirty="0">
                <a:latin typeface="Arial"/>
                <a:ea typeface="+mn-lt"/>
                <a:cs typeface="+mn-lt"/>
              </a:rPr>
              <a:t> derecho a la </a:t>
            </a:r>
            <a:r>
              <a:rPr lang="en-US" sz="2600" b="1" err="1">
                <a:latin typeface="Arial"/>
                <a:ea typeface="+mn-lt"/>
                <a:cs typeface="+mn-lt"/>
              </a:rPr>
              <a:t>información</a:t>
            </a:r>
            <a:r>
              <a:rPr lang="en-US" sz="2600" b="1" dirty="0">
                <a:latin typeface="Arial"/>
                <a:ea typeface="+mn-lt"/>
                <a:cs typeface="+mn-lt"/>
              </a:rPr>
              <a:t>, a la </a:t>
            </a:r>
            <a:r>
              <a:rPr lang="en-US" sz="2600" b="1" err="1">
                <a:latin typeface="Arial"/>
                <a:ea typeface="+mn-lt"/>
                <a:cs typeface="+mn-lt"/>
              </a:rPr>
              <a:t>participación</a:t>
            </a:r>
            <a:r>
              <a:rPr lang="en-US" sz="2600" b="1" dirty="0">
                <a:latin typeface="Arial"/>
                <a:ea typeface="+mn-lt"/>
                <a:cs typeface="+mn-lt"/>
              </a:rPr>
              <a:t> </a:t>
            </a:r>
            <a:r>
              <a:rPr lang="en-US" sz="2600" b="1" err="1">
                <a:latin typeface="Arial"/>
                <a:ea typeface="+mn-lt"/>
                <a:cs typeface="+mn-lt"/>
              </a:rPr>
              <a:t>pública</a:t>
            </a:r>
            <a:r>
              <a:rPr lang="en-US" sz="2600" b="1" dirty="0">
                <a:latin typeface="Arial"/>
                <a:ea typeface="+mn-lt"/>
                <a:cs typeface="+mn-lt"/>
              </a:rPr>
              <a:t> y a la </a:t>
            </a:r>
            <a:r>
              <a:rPr lang="en-US" sz="2600" b="1" err="1">
                <a:latin typeface="Arial"/>
                <a:ea typeface="+mn-lt"/>
                <a:cs typeface="+mn-lt"/>
              </a:rPr>
              <a:t>justicia</a:t>
            </a:r>
            <a:r>
              <a:rPr lang="en-US" sz="2600" b="1" dirty="0">
                <a:latin typeface="Arial"/>
                <a:ea typeface="+mn-lt"/>
                <a:cs typeface="+mn-lt"/>
              </a:rPr>
              <a:t> </a:t>
            </a:r>
            <a:r>
              <a:rPr lang="en-US" sz="2600" b="1" err="1">
                <a:latin typeface="Arial"/>
                <a:ea typeface="+mn-lt"/>
                <a:cs typeface="+mn-lt"/>
              </a:rPr>
              <a:t>respecto</a:t>
            </a:r>
            <a:r>
              <a:rPr lang="en-US" sz="2600" b="1" dirty="0">
                <a:latin typeface="Arial"/>
                <a:ea typeface="+mn-lt"/>
                <a:cs typeface="+mn-lt"/>
              </a:rPr>
              <a:t> a </a:t>
            </a:r>
            <a:r>
              <a:rPr lang="en-US" sz="2600" b="1" err="1">
                <a:latin typeface="Arial"/>
                <a:ea typeface="+mn-lt"/>
                <a:cs typeface="+mn-lt"/>
              </a:rPr>
              <a:t>temas</a:t>
            </a:r>
            <a:r>
              <a:rPr lang="en-US" sz="2600" b="1" dirty="0">
                <a:latin typeface="Arial"/>
                <a:ea typeface="+mn-lt"/>
                <a:cs typeface="+mn-lt"/>
              </a:rPr>
              <a:t> </a:t>
            </a:r>
            <a:r>
              <a:rPr lang="en-US" sz="2600" b="1" err="1">
                <a:latin typeface="Arial"/>
                <a:ea typeface="+mn-lt"/>
                <a:cs typeface="+mn-lt"/>
              </a:rPr>
              <a:t>ambientales</a:t>
            </a:r>
            <a:r>
              <a:rPr lang="en-US" sz="2600" dirty="0">
                <a:latin typeface="Arial"/>
                <a:ea typeface="+mn-lt"/>
                <a:cs typeface="+mn-lt"/>
              </a:rPr>
              <a:t>. </a:t>
            </a:r>
            <a:r>
              <a:rPr lang="en-US" sz="2600" err="1">
                <a:latin typeface="Arial"/>
                <a:ea typeface="+mn-lt"/>
                <a:cs typeface="+mn-lt"/>
              </a:rPr>
              <a:t>Atendiendo</a:t>
            </a:r>
            <a:r>
              <a:rPr lang="en-US" sz="2600" dirty="0">
                <a:latin typeface="Arial"/>
                <a:ea typeface="+mn-lt"/>
                <a:cs typeface="+mn-lt"/>
              </a:rPr>
              <a:t> a los </a:t>
            </a:r>
            <a:r>
              <a:rPr lang="en-US" sz="2600" err="1">
                <a:latin typeface="Arial"/>
                <a:ea typeface="+mn-lt"/>
                <a:cs typeface="+mn-lt"/>
              </a:rPr>
              <a:t>eventuales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efectos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perjudiciales</a:t>
            </a:r>
            <a:r>
              <a:rPr lang="en-US" sz="2600" dirty="0">
                <a:latin typeface="Arial"/>
                <a:ea typeface="+mn-lt"/>
                <a:cs typeface="+mn-lt"/>
              </a:rPr>
              <a:t> del trigo HB4 </a:t>
            </a:r>
            <a:r>
              <a:rPr lang="en-US" sz="2600" err="1">
                <a:latin typeface="Arial"/>
                <a:ea typeface="+mn-lt"/>
                <a:cs typeface="+mn-lt"/>
              </a:rPr>
              <a:t>sobre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el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ambiente</a:t>
            </a:r>
            <a:r>
              <a:rPr lang="en-US" sz="2600" dirty="0">
                <a:latin typeface="Arial"/>
                <a:ea typeface="+mn-lt"/>
                <a:cs typeface="+mn-lt"/>
              </a:rPr>
              <a:t> y la </a:t>
            </a:r>
            <a:r>
              <a:rPr lang="en-US" sz="2600" err="1">
                <a:latin typeface="Arial"/>
                <a:ea typeface="+mn-lt"/>
                <a:cs typeface="+mn-lt"/>
              </a:rPr>
              <a:t>salud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humana</a:t>
            </a:r>
            <a:r>
              <a:rPr lang="en-US" sz="2600" dirty="0">
                <a:latin typeface="Arial"/>
                <a:ea typeface="+mn-lt"/>
                <a:cs typeface="+mn-lt"/>
              </a:rPr>
              <a:t>, </a:t>
            </a:r>
            <a:r>
              <a:rPr lang="en-US" sz="2600" err="1">
                <a:latin typeface="Arial"/>
                <a:ea typeface="+mn-lt"/>
                <a:cs typeface="+mn-lt"/>
              </a:rPr>
              <a:t>su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aprobación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debería</a:t>
            </a:r>
            <a:r>
              <a:rPr lang="en-US" sz="2600" dirty="0">
                <a:latin typeface="Arial"/>
                <a:ea typeface="+mn-lt"/>
                <a:cs typeface="+mn-lt"/>
              </a:rPr>
              <a:t> ser </a:t>
            </a:r>
            <a:r>
              <a:rPr lang="en-US" sz="2600" err="1">
                <a:latin typeface="Arial"/>
                <a:ea typeface="+mn-lt"/>
                <a:cs typeface="+mn-lt"/>
              </a:rPr>
              <a:t>detenida</a:t>
            </a:r>
            <a:r>
              <a:rPr lang="en-US" sz="2600" dirty="0">
                <a:latin typeface="Arial"/>
                <a:ea typeface="+mn-lt"/>
                <a:cs typeface="+mn-lt"/>
              </a:rPr>
              <a:t> y </a:t>
            </a:r>
            <a:r>
              <a:rPr lang="en-US" sz="2600" err="1">
                <a:latin typeface="Arial"/>
                <a:ea typeface="+mn-lt"/>
                <a:cs typeface="+mn-lt"/>
              </a:rPr>
              <a:t>revertida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cumpliendo</a:t>
            </a:r>
            <a:r>
              <a:rPr lang="en-US" sz="2600" dirty="0">
                <a:latin typeface="Arial"/>
                <a:ea typeface="+mn-lt"/>
                <a:cs typeface="+mn-lt"/>
              </a:rPr>
              <a:t> con </a:t>
            </a:r>
            <a:r>
              <a:rPr lang="en-US" sz="2600" err="1">
                <a:latin typeface="Arial"/>
                <a:ea typeface="+mn-lt"/>
                <a:cs typeface="+mn-lt"/>
              </a:rPr>
              <a:t>el</a:t>
            </a:r>
            <a:r>
              <a:rPr lang="en-US" sz="2600" dirty="0">
                <a:latin typeface="Arial"/>
                <a:ea typeface="+mn-lt"/>
                <a:cs typeface="+mn-lt"/>
              </a:rPr>
              <a:t> elemental “Principio </a:t>
            </a:r>
            <a:r>
              <a:rPr lang="en-US" sz="2600" err="1">
                <a:latin typeface="Arial"/>
                <a:ea typeface="+mn-lt"/>
                <a:cs typeface="+mn-lt"/>
              </a:rPr>
              <a:t>precautorio</a:t>
            </a:r>
            <a:r>
              <a:rPr lang="en-US" sz="2600" dirty="0">
                <a:latin typeface="Arial"/>
                <a:ea typeface="+mn-lt"/>
                <a:cs typeface="+mn-lt"/>
              </a:rPr>
              <a:t>” </a:t>
            </a:r>
            <a:r>
              <a:rPr lang="en-US" sz="2600" b="1" dirty="0">
                <a:latin typeface="Arial"/>
                <a:ea typeface="+mn-lt"/>
                <a:cs typeface="+mn-lt"/>
              </a:rPr>
              <a:t>hasta que se </a:t>
            </a:r>
            <a:r>
              <a:rPr lang="en-US" sz="2600" b="1" err="1">
                <a:latin typeface="Arial"/>
                <a:ea typeface="+mn-lt"/>
                <a:cs typeface="+mn-lt"/>
              </a:rPr>
              <a:t>realicen</a:t>
            </a:r>
            <a:r>
              <a:rPr lang="en-US" sz="2600" b="1" dirty="0">
                <a:latin typeface="Arial"/>
                <a:ea typeface="+mn-lt"/>
                <a:cs typeface="+mn-lt"/>
              </a:rPr>
              <a:t> de </a:t>
            </a:r>
            <a:r>
              <a:rPr lang="en-US" sz="2600" b="1" err="1">
                <a:latin typeface="Arial"/>
                <a:ea typeface="+mn-lt"/>
                <a:cs typeface="+mn-lt"/>
              </a:rPr>
              <a:t>manera</a:t>
            </a:r>
            <a:r>
              <a:rPr lang="en-US" sz="2600" b="1" dirty="0">
                <a:latin typeface="Arial"/>
                <a:ea typeface="+mn-lt"/>
                <a:cs typeface="+mn-lt"/>
              </a:rPr>
              <a:t> </a:t>
            </a:r>
            <a:r>
              <a:rPr lang="en-US" sz="2600" b="1" err="1">
                <a:latin typeface="Arial"/>
                <a:ea typeface="+mn-lt"/>
                <a:cs typeface="+mn-lt"/>
              </a:rPr>
              <a:t>interdisciplinaria</a:t>
            </a:r>
            <a:r>
              <a:rPr lang="en-US" sz="2600" b="1" dirty="0">
                <a:latin typeface="Arial"/>
                <a:ea typeface="+mn-lt"/>
                <a:cs typeface="+mn-lt"/>
              </a:rPr>
              <a:t>,</a:t>
            </a:r>
            <a:r>
              <a:rPr lang="en-US" sz="2600" dirty="0">
                <a:latin typeface="Arial"/>
                <a:ea typeface="+mn-lt"/>
                <a:cs typeface="+mn-lt"/>
              </a:rPr>
              <a:t> </a:t>
            </a:r>
            <a:r>
              <a:rPr lang="en-US" sz="2600" err="1">
                <a:latin typeface="Arial"/>
                <a:ea typeface="+mn-lt"/>
                <a:cs typeface="+mn-lt"/>
              </a:rPr>
              <a:t>transparente</a:t>
            </a:r>
            <a:r>
              <a:rPr lang="en-US" sz="2600" dirty="0">
                <a:latin typeface="Arial"/>
                <a:ea typeface="+mn-lt"/>
                <a:cs typeface="+mn-lt"/>
              </a:rPr>
              <a:t> y </a:t>
            </a:r>
            <a:r>
              <a:rPr lang="en-US" sz="2600" err="1">
                <a:latin typeface="Arial"/>
                <a:ea typeface="+mn-lt"/>
                <a:cs typeface="+mn-lt"/>
              </a:rPr>
              <a:t>pública</a:t>
            </a:r>
            <a:r>
              <a:rPr lang="en-US" sz="2600" dirty="0">
                <a:latin typeface="Arial"/>
                <a:ea typeface="+mn-lt"/>
                <a:cs typeface="+mn-lt"/>
              </a:rPr>
              <a:t> las </a:t>
            </a:r>
            <a:r>
              <a:rPr lang="en-US" sz="2600" err="1">
                <a:latin typeface="Arial"/>
                <a:ea typeface="+mn-lt"/>
                <a:cs typeface="+mn-lt"/>
              </a:rPr>
              <a:t>evaluaciones</a:t>
            </a:r>
            <a:r>
              <a:rPr lang="en-US" sz="2600" dirty="0">
                <a:latin typeface="Arial"/>
                <a:ea typeface="+mn-lt"/>
                <a:cs typeface="+mn-lt"/>
              </a:rPr>
              <a:t> de </a:t>
            </a:r>
            <a:r>
              <a:rPr lang="en-US" sz="2600" err="1">
                <a:latin typeface="Arial"/>
                <a:ea typeface="+mn-lt"/>
                <a:cs typeface="+mn-lt"/>
              </a:rPr>
              <a:t>impacto</a:t>
            </a:r>
            <a:r>
              <a:rPr lang="en-US" sz="2600" dirty="0">
                <a:latin typeface="Arial"/>
                <a:ea typeface="+mn-lt"/>
                <a:cs typeface="+mn-lt"/>
              </a:rPr>
              <a:t> social y </a:t>
            </a:r>
            <a:r>
              <a:rPr lang="en-US" sz="2600" err="1">
                <a:latin typeface="Arial"/>
                <a:ea typeface="+mn-lt"/>
                <a:cs typeface="+mn-lt"/>
              </a:rPr>
              <a:t>ambiental</a:t>
            </a:r>
            <a:r>
              <a:rPr lang="en-US" sz="2600" dirty="0">
                <a:latin typeface="Arial"/>
                <a:ea typeface="+mn-lt"/>
                <a:cs typeface="+mn-lt"/>
              </a:rPr>
              <a:t>."</a:t>
            </a:r>
            <a:endParaRPr lang="en-US" sz="2600" dirty="0"/>
          </a:p>
          <a:p>
            <a:endParaRPr lang="en-US" dirty="0">
              <a:latin typeface="Arial"/>
              <a:cs typeface="Calibri"/>
            </a:endParaRPr>
          </a:p>
          <a:p>
            <a:r>
              <a:rPr lang="en-US" dirty="0">
                <a:latin typeface="Arial"/>
                <a:cs typeface="Calibri"/>
              </a:rPr>
              <a:t>Fuente: </a:t>
            </a:r>
            <a:r>
              <a:rPr lang="en-US" dirty="0">
                <a:ea typeface="+mn-lt"/>
                <a:cs typeface="+mn-lt"/>
              </a:rPr>
              <a:t>https://tramas.ar/2021/10/08/pronunciamiento-contra-el-trigo-transgenico/</a:t>
            </a:r>
            <a:endParaRPr lang="en-US" dirty="0">
              <a:latin typeface="Arial"/>
              <a:cs typeface="Calibri"/>
            </a:endParaRPr>
          </a:p>
          <a:p>
            <a:endParaRPr lang="en-US" dirty="0">
              <a:latin typeface="Arial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50167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0EB2D1-35AB-49EF-A355-EB8BDB0C24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84" r="23037" b="-1"/>
          <a:stretch/>
        </p:blipFill>
        <p:spPr>
          <a:xfrm>
            <a:off x="4619544" y="609601"/>
            <a:ext cx="6924756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93A089E-0A16-452C-B341-0F769780D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FEEA3-301E-41ED-B4AA-7A813BFEE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37" y="497458"/>
            <a:ext cx="4251975" cy="61725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600" dirty="0">
                <a:ea typeface="+mj-lt"/>
                <a:cs typeface="+mj-lt"/>
              </a:rPr>
              <a:t>El </a:t>
            </a:r>
            <a:r>
              <a:rPr lang="en-US" sz="2600" b="1" dirty="0">
                <a:ea typeface="+mj-lt"/>
                <a:cs typeface="+mj-lt"/>
              </a:rPr>
              <a:t>principio </a:t>
            </a:r>
            <a:r>
              <a:rPr lang="en-US" sz="2600" b="1" dirty="0" err="1">
                <a:ea typeface="+mj-lt"/>
                <a:cs typeface="+mj-lt"/>
              </a:rPr>
              <a:t>precautorio</a:t>
            </a:r>
            <a:r>
              <a:rPr lang="en-US" sz="2600" dirty="0">
                <a:ea typeface="+mj-lt"/>
                <a:cs typeface="+mj-lt"/>
              </a:rPr>
              <a:t> </a:t>
            </a:r>
            <a:r>
              <a:rPr lang="en-US" sz="2600" dirty="0" err="1">
                <a:ea typeface="+mj-lt"/>
                <a:cs typeface="+mj-lt"/>
              </a:rPr>
              <a:t>o</a:t>
            </a:r>
            <a:r>
              <a:rPr lang="en-US" sz="2600" b="1" dirty="0" err="1">
                <a:ea typeface="+mj-lt"/>
                <a:cs typeface="+mj-lt"/>
              </a:rPr>
              <a:t>principio</a:t>
            </a:r>
            <a:r>
              <a:rPr lang="en-US" sz="2600" dirty="0">
                <a:ea typeface="+mj-lt"/>
                <a:cs typeface="+mj-lt"/>
              </a:rPr>
              <a:t> de </a:t>
            </a:r>
            <a:r>
              <a:rPr lang="en-US" sz="2600" b="1" dirty="0" err="1">
                <a:ea typeface="+mj-lt"/>
                <a:cs typeface="+mj-lt"/>
              </a:rPr>
              <a:t>precaución</a:t>
            </a:r>
            <a:r>
              <a:rPr lang="en-US" sz="2600" dirty="0">
                <a:ea typeface="+mj-lt"/>
                <a:cs typeface="+mj-lt"/>
              </a:rPr>
              <a:t> </a:t>
            </a:r>
            <a:endParaRPr lang="en-US" sz="2600" err="1">
              <a:ea typeface="+mj-lt"/>
              <a:cs typeface="+mj-lt"/>
            </a:endParaRPr>
          </a:p>
          <a:p>
            <a:pPr marL="0" indent="0">
              <a:lnSpc>
                <a:spcPct val="90000"/>
              </a:lnSpc>
              <a:buClr>
                <a:srgbClr val="8AD0D6"/>
              </a:buClr>
              <a:buNone/>
            </a:pPr>
            <a:endParaRPr lang="en-US" sz="2600" dirty="0">
              <a:ea typeface="+mj-lt"/>
              <a:cs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600" dirty="0" err="1">
                <a:ea typeface="+mj-lt"/>
                <a:cs typeface="+mj-lt"/>
              </a:rPr>
              <a:t>hace</a:t>
            </a:r>
            <a:r>
              <a:rPr lang="en-US" sz="2600" dirty="0">
                <a:ea typeface="+mj-lt"/>
                <a:cs typeface="+mj-lt"/>
              </a:rPr>
              <a:t> </a:t>
            </a:r>
            <a:r>
              <a:rPr lang="en-US" sz="2600" dirty="0" err="1">
                <a:ea typeface="+mj-lt"/>
                <a:cs typeface="+mj-lt"/>
              </a:rPr>
              <a:t>referencia</a:t>
            </a:r>
            <a:r>
              <a:rPr lang="en-US" sz="2600" dirty="0">
                <a:ea typeface="+mj-lt"/>
                <a:cs typeface="+mj-lt"/>
              </a:rPr>
              <a:t> al conjunto de </a:t>
            </a:r>
            <a:r>
              <a:rPr lang="en-US" sz="2600" dirty="0" err="1">
                <a:ea typeface="+mj-lt"/>
                <a:cs typeface="+mj-lt"/>
              </a:rPr>
              <a:t>medidas</a:t>
            </a:r>
            <a:r>
              <a:rPr lang="en-US" sz="2600" dirty="0">
                <a:ea typeface="+mj-lt"/>
                <a:cs typeface="+mj-lt"/>
              </a:rPr>
              <a:t> de </a:t>
            </a:r>
            <a:r>
              <a:rPr lang="en-US" sz="2600" dirty="0" err="1">
                <a:ea typeface="+mj-lt"/>
                <a:cs typeface="+mj-lt"/>
              </a:rPr>
              <a:t>protección</a:t>
            </a:r>
            <a:r>
              <a:rPr lang="en-US" sz="2600" dirty="0">
                <a:ea typeface="+mj-lt"/>
                <a:cs typeface="+mj-lt"/>
              </a:rPr>
              <a:t> que se </a:t>
            </a:r>
            <a:r>
              <a:rPr lang="en-US" sz="2600" dirty="0" err="1">
                <a:ea typeface="+mj-lt"/>
                <a:cs typeface="+mj-lt"/>
              </a:rPr>
              <a:t>adoptan</a:t>
            </a:r>
            <a:r>
              <a:rPr lang="en-US" sz="2600" dirty="0">
                <a:ea typeface="+mj-lt"/>
                <a:cs typeface="+mj-lt"/>
              </a:rPr>
              <a:t> ante una </a:t>
            </a:r>
            <a:r>
              <a:rPr lang="en-US" sz="2600" b="1" dirty="0" err="1">
                <a:ea typeface="+mj-lt"/>
                <a:cs typeface="+mj-lt"/>
              </a:rPr>
              <a:t>situación</a:t>
            </a:r>
            <a:r>
              <a:rPr lang="en-US" sz="2600" b="1" dirty="0">
                <a:ea typeface="+mj-lt"/>
                <a:cs typeface="+mj-lt"/>
              </a:rPr>
              <a:t> </a:t>
            </a:r>
            <a:r>
              <a:rPr lang="en-US" sz="2600" b="1" dirty="0" err="1">
                <a:ea typeface="+mj-lt"/>
                <a:cs typeface="+mj-lt"/>
              </a:rPr>
              <a:t>en</a:t>
            </a:r>
            <a:r>
              <a:rPr lang="en-US" sz="2600" b="1" dirty="0">
                <a:ea typeface="+mj-lt"/>
                <a:cs typeface="+mj-lt"/>
              </a:rPr>
              <a:t> la que </a:t>
            </a:r>
            <a:r>
              <a:rPr lang="en-US" sz="2600" b="1" dirty="0" err="1">
                <a:ea typeface="+mj-lt"/>
                <a:cs typeface="+mj-lt"/>
              </a:rPr>
              <a:t>existe</a:t>
            </a:r>
            <a:r>
              <a:rPr lang="en-US" sz="2600" b="1" dirty="0">
                <a:ea typeface="+mj-lt"/>
                <a:cs typeface="+mj-lt"/>
              </a:rPr>
              <a:t> un </a:t>
            </a:r>
            <a:r>
              <a:rPr lang="en-US" sz="2600" b="1" dirty="0" err="1">
                <a:ea typeface="+mj-lt"/>
                <a:cs typeface="+mj-lt"/>
              </a:rPr>
              <a:t>riesgo</a:t>
            </a:r>
            <a:r>
              <a:rPr lang="en-US" sz="2600" b="1" dirty="0">
                <a:ea typeface="+mj-lt"/>
                <a:cs typeface="+mj-lt"/>
              </a:rPr>
              <a:t>, </a:t>
            </a:r>
            <a:r>
              <a:rPr lang="en-US" sz="2600" b="1" dirty="0" err="1">
                <a:ea typeface="+mj-lt"/>
                <a:cs typeface="+mj-lt"/>
              </a:rPr>
              <a:t>científicamente</a:t>
            </a:r>
            <a:r>
              <a:rPr lang="en-US" sz="2600" b="1" dirty="0">
                <a:ea typeface="+mj-lt"/>
                <a:cs typeface="+mj-lt"/>
              </a:rPr>
              <a:t> </a:t>
            </a:r>
            <a:r>
              <a:rPr lang="en-US" sz="2600" b="1" dirty="0" err="1">
                <a:ea typeface="+mj-lt"/>
                <a:cs typeface="+mj-lt"/>
              </a:rPr>
              <a:t>posible</a:t>
            </a:r>
            <a:r>
              <a:rPr lang="en-US" sz="2600" b="1" dirty="0">
                <a:ea typeface="+mj-lt"/>
                <a:cs typeface="+mj-lt"/>
              </a:rPr>
              <a:t> </a:t>
            </a:r>
            <a:r>
              <a:rPr lang="en-US" sz="2600" b="1" dirty="0" err="1">
                <a:ea typeface="+mj-lt"/>
                <a:cs typeface="+mj-lt"/>
              </a:rPr>
              <a:t>pero</a:t>
            </a:r>
            <a:r>
              <a:rPr lang="en-US" sz="2600" b="1" dirty="0">
                <a:ea typeface="+mj-lt"/>
                <a:cs typeface="+mj-lt"/>
              </a:rPr>
              <a:t> </a:t>
            </a:r>
            <a:r>
              <a:rPr lang="en-US" sz="2600" b="1" dirty="0" err="1">
                <a:ea typeface="+mj-lt"/>
                <a:cs typeface="+mj-lt"/>
              </a:rPr>
              <a:t>incierto</a:t>
            </a:r>
            <a:r>
              <a:rPr lang="en-US" sz="2600" dirty="0">
                <a:ea typeface="+mj-lt"/>
                <a:cs typeface="+mj-lt"/>
              </a:rPr>
              <a:t>, de </a:t>
            </a:r>
            <a:r>
              <a:rPr lang="en-US" sz="2600" dirty="0" err="1">
                <a:ea typeface="+mj-lt"/>
                <a:cs typeface="+mj-lt"/>
              </a:rPr>
              <a:t>infligir</a:t>
            </a:r>
            <a:r>
              <a:rPr lang="en-US" sz="2600" dirty="0">
                <a:ea typeface="+mj-lt"/>
                <a:cs typeface="+mj-lt"/>
              </a:rPr>
              <a:t> un </a:t>
            </a:r>
            <a:r>
              <a:rPr lang="en-US" sz="2600" dirty="0" err="1">
                <a:ea typeface="+mj-lt"/>
                <a:cs typeface="+mj-lt"/>
              </a:rPr>
              <a:t>daño</a:t>
            </a:r>
            <a:r>
              <a:rPr lang="en-US" sz="2600" dirty="0">
                <a:ea typeface="+mj-lt"/>
                <a:cs typeface="+mj-lt"/>
              </a:rPr>
              <a:t> a la </a:t>
            </a:r>
            <a:r>
              <a:rPr lang="en-US" sz="2600" dirty="0" err="1">
                <a:ea typeface="+mj-lt"/>
                <a:cs typeface="+mj-lt"/>
              </a:rPr>
              <a:t>salud</a:t>
            </a:r>
            <a:r>
              <a:rPr lang="en-US" sz="2600" dirty="0">
                <a:ea typeface="+mj-lt"/>
                <a:cs typeface="+mj-lt"/>
              </a:rPr>
              <a:t> </a:t>
            </a:r>
            <a:r>
              <a:rPr lang="en-US" sz="2600" dirty="0" err="1">
                <a:ea typeface="+mj-lt"/>
                <a:cs typeface="+mj-lt"/>
              </a:rPr>
              <a:t>pública</a:t>
            </a:r>
            <a:r>
              <a:rPr lang="en-US" sz="2600" dirty="0">
                <a:ea typeface="+mj-lt"/>
                <a:cs typeface="+mj-lt"/>
              </a:rPr>
              <a:t> o al medio </a:t>
            </a:r>
            <a:r>
              <a:rPr lang="en-US" sz="2600" dirty="0" err="1">
                <a:ea typeface="+mj-lt"/>
                <a:cs typeface="+mj-lt"/>
              </a:rPr>
              <a:t>ambiente</a:t>
            </a:r>
            <a:r>
              <a:rPr lang="en-US" sz="2600" dirty="0">
                <a:ea typeface="+mj-lt"/>
                <a:cs typeface="+mj-lt"/>
              </a:rPr>
              <a:t>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00517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21743-F92D-4C4A-AE00-4CB18A130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7" y="7021"/>
            <a:ext cx="11949513" cy="839813"/>
          </a:xfrm>
        </p:spPr>
        <p:txBody>
          <a:bodyPr/>
          <a:lstStyle/>
          <a:p>
            <a:r>
              <a:rPr lang="en-US">
                <a:ea typeface="+mj-lt"/>
                <a:cs typeface="+mj-lt"/>
              </a:rPr>
              <a:t>Artículo 41.- Constitución Nacional de la R.A.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BC65A-E095-4829-89C0-C303551D3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743" y="787712"/>
            <a:ext cx="11951406" cy="5920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2400" b="1">
                <a:latin typeface="Book Antiqua"/>
              </a:rPr>
              <a:t>Artículo 41</a:t>
            </a:r>
            <a:r>
              <a:rPr lang="en-US" sz="2400">
                <a:latin typeface="Book Antiqua"/>
              </a:rPr>
              <a:t>.- Todos los habitantes gozan del </a:t>
            </a:r>
            <a:r>
              <a:rPr lang="en-US" sz="2800" b="1">
                <a:latin typeface="Book Antiqua"/>
              </a:rPr>
              <a:t>derecho a un ambiente sano, equilibrad</a:t>
            </a:r>
            <a:r>
              <a:rPr lang="en-US" sz="2400">
                <a:latin typeface="Book Antiqua"/>
              </a:rPr>
              <a:t>o, apto para el desarrollo humano </a:t>
            </a:r>
            <a:r>
              <a:rPr lang="en-US" sz="2800" b="1">
                <a:latin typeface="Book Antiqua"/>
              </a:rPr>
              <a:t>y para que las actividades productivas satisfagan las necesidades presentes sin comprometer las de las generaciones futuras; </a:t>
            </a:r>
            <a:r>
              <a:rPr lang="en-US" sz="2400">
                <a:latin typeface="Book Antiqua"/>
              </a:rPr>
              <a:t>y tienen el deber de preservarlo. El daño ambiental generará prioritariamente la obligación de recomponer, según lo establezca la ley.</a:t>
            </a:r>
            <a:endParaRPr lang="en-US" sz="2400"/>
          </a:p>
          <a:p>
            <a:pPr marL="0" indent="0" algn="just">
              <a:buClr>
                <a:srgbClr val="8AD0D6"/>
              </a:buClr>
              <a:buNone/>
            </a:pPr>
            <a:r>
              <a:rPr lang="en-US" sz="2400">
                <a:latin typeface="Book Antiqua"/>
              </a:rPr>
              <a:t>Las autoridades proveerán a la protección de este derecho, a la utilización racional de los recursos naturales, a la</a:t>
            </a:r>
            <a:r>
              <a:rPr lang="en-US" sz="2400" b="1" dirty="0">
                <a:latin typeface="Book Antiqua"/>
              </a:rPr>
              <a:t> </a:t>
            </a:r>
            <a:r>
              <a:rPr lang="en-US" sz="2800" b="1">
                <a:latin typeface="Book Antiqua"/>
              </a:rPr>
              <a:t>preservación del patrimonio natural y cultural y de la diversidad biológica,</a:t>
            </a:r>
            <a:r>
              <a:rPr lang="en-US" sz="2800" dirty="0">
                <a:latin typeface="Book Antiqua"/>
              </a:rPr>
              <a:t> </a:t>
            </a:r>
            <a:r>
              <a:rPr lang="en-US" sz="2400" b="1" u="sng">
                <a:latin typeface="Book Antiqua"/>
              </a:rPr>
              <a:t>y a la información</a:t>
            </a:r>
            <a:r>
              <a:rPr lang="en-US" sz="2400">
                <a:latin typeface="Book Antiqua"/>
              </a:rPr>
              <a:t> y educación ambientales.</a:t>
            </a:r>
            <a:endParaRPr lang="en-US" sz="2400"/>
          </a:p>
          <a:p>
            <a:pPr marL="0" indent="0" algn="just">
              <a:buClr>
                <a:srgbClr val="8AD0D6"/>
              </a:buClr>
              <a:buNone/>
            </a:pPr>
            <a:r>
              <a:rPr lang="en-US" sz="2400" b="1">
                <a:latin typeface="Book Antiqua"/>
              </a:rPr>
              <a:t>Corresponde a la Nación dictar las normas que contengan los presupuestos mínimos de protección, </a:t>
            </a:r>
            <a:r>
              <a:rPr lang="en-US" sz="2400">
                <a:latin typeface="Book Antiqua"/>
              </a:rPr>
              <a:t>y a las provincias, las necesarias para complementarlas, sin que aquéllas alteren las jurisdicciones locales.</a:t>
            </a:r>
            <a:endParaRPr lang="en-US" sz="2400"/>
          </a:p>
          <a:p>
            <a:pPr marL="0" indent="0" algn="just">
              <a:buClr>
                <a:srgbClr val="8AD0D6"/>
              </a:buClr>
              <a:buNone/>
            </a:pPr>
            <a:r>
              <a:rPr lang="en-US" sz="2400">
                <a:latin typeface="Book Antiqua"/>
              </a:rPr>
              <a:t>Se prohíbe le ingreso al territorio nacional de residuos actual o potencialmente peligrosos, y de los radiactivos.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6867365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DAE3E3C-5FF9-4F5C-A275-37BBDBE9193E}"/>
              </a:ext>
            </a:extLst>
          </p:cNvPr>
          <p:cNvSpPr txBox="1"/>
          <p:nvPr/>
        </p:nvSpPr>
        <p:spPr>
          <a:xfrm>
            <a:off x="209911" y="51759"/>
            <a:ext cx="1187282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ea typeface="+mn-lt"/>
                <a:cs typeface="+mn-lt"/>
              </a:rPr>
              <a:t>Ley 27566: Aprueba el Acuerdo de Escazú</a:t>
            </a:r>
            <a:endParaRPr lang="en-US" sz="3200"/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6D56F76E-C98A-4F9C-B5CD-4AFF07A85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873" y="915194"/>
            <a:ext cx="12001499" cy="5654615"/>
          </a:xfrm>
        </p:spPr>
      </p:pic>
    </p:spTree>
    <p:extLst>
      <p:ext uri="{BB962C8B-B14F-4D97-AF65-F5344CB8AC3E}">
        <p14:creationId xmlns:p14="http://schemas.microsoft.com/office/powerpoint/2010/main" val="2123010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0AA2A-A549-4B8D-BC12-4A13F381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19" y="150794"/>
            <a:ext cx="11647590" cy="1558680"/>
          </a:xfrm>
        </p:spPr>
        <p:txBody>
          <a:bodyPr/>
          <a:lstStyle/>
          <a:p>
            <a:r>
              <a:rPr lang="en-US" dirty="0"/>
              <a:t>Dra. Raquel Chan – Charla en el Instituto </a:t>
            </a:r>
            <a:r>
              <a:rPr lang="en-US"/>
              <a:t>Balseiro (octubre 2021)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592E474-7430-487E-A923-4222A3797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06540" y="1477826"/>
            <a:ext cx="7260992" cy="449740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F57589-8814-4449-B2AA-A951332211AE}"/>
              </a:ext>
            </a:extLst>
          </p:cNvPr>
          <p:cNvSpPr txBox="1"/>
          <p:nvPr/>
        </p:nvSpPr>
        <p:spPr>
          <a:xfrm>
            <a:off x="51760" y="5785724"/>
            <a:ext cx="1088078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​</a:t>
            </a:r>
            <a:br>
              <a:rPr lang="en-US" dirty="0"/>
            </a:br>
            <a:r>
              <a:rPr lang="en-US" sz="2400" dirty="0">
                <a:hlinkClick r:id="rId3"/>
              </a:rPr>
              <a:t>https://www.youtube.com/watch?v=fZh4B4DChqY&amp;t=7282s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111246-D2D8-4CE5-87AE-DD4019601291}"/>
              </a:ext>
            </a:extLst>
          </p:cNvPr>
          <p:cNvSpPr txBox="1"/>
          <p:nvPr/>
        </p:nvSpPr>
        <p:spPr>
          <a:xfrm>
            <a:off x="224288" y="1820174"/>
            <a:ext cx="3864633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Experta en biología </a:t>
            </a:r>
            <a:r>
              <a:rPr lang="en-US" sz="2400"/>
              <a:t>molecular</a:t>
            </a:r>
            <a:endParaRPr lang="en-US" sz="2400" dirty="0"/>
          </a:p>
          <a:p>
            <a:endParaRPr lang="en-US" sz="2400" dirty="0"/>
          </a:p>
          <a:p>
            <a:r>
              <a:rPr lang="en-US" sz="2400"/>
              <a:t>¿su experticia de extiende a otros aspectos?</a:t>
            </a:r>
            <a:endParaRPr lang="en-US" sz="2400" dirty="0"/>
          </a:p>
          <a:p>
            <a:endParaRPr lang="en-US" sz="2400" dirty="0"/>
          </a:p>
          <a:p>
            <a:r>
              <a:rPr lang="en-US" sz="2400"/>
              <a:t>Ej. Los productores de trigo tampoco quieren el trigo HB4</a:t>
            </a:r>
            <a:endParaRPr lang="en-US" sz="24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C237209-911E-4118-AC9D-A4317EA74F74}"/>
              </a:ext>
            </a:extLst>
          </p:cNvPr>
          <p:cNvCxnSpPr/>
          <p:nvPr/>
        </p:nvCxnSpPr>
        <p:spPr>
          <a:xfrm flipV="1">
            <a:off x="2360763" y="5424577"/>
            <a:ext cx="3042248" cy="575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3302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6889C-BD42-43CD-BB4A-E8A9A14A6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36" y="50152"/>
            <a:ext cx="12007023" cy="1774342"/>
          </a:xfrm>
        </p:spPr>
        <p:txBody>
          <a:bodyPr/>
          <a:lstStyle/>
          <a:p>
            <a:r>
              <a:rPr lang="en-US" sz="3200"/>
              <a:t>La Dra. Chan desarrolló y patentó el Trigo HB4, </a:t>
            </a:r>
            <a:br>
              <a:rPr lang="en-US" sz="3200" dirty="0"/>
            </a:br>
            <a:r>
              <a:rPr lang="en-US" sz="3200"/>
              <a:t>resistente a la </a:t>
            </a:r>
            <a:r>
              <a:rPr lang="en-US" sz="3200" dirty="0"/>
              <a:t>sequía... </a:t>
            </a:r>
            <a:br>
              <a:rPr lang="en-US" sz="3200" dirty="0"/>
            </a:br>
            <a:r>
              <a:rPr lang="en-US" sz="3200" b="1" dirty="0"/>
              <a:t>y al glufosinato de amonio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EA3EC94-8119-4DF3-B6C9-57B70CAF7E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049" y="2196691"/>
            <a:ext cx="8713104" cy="4526159"/>
          </a:xfrm>
        </p:spPr>
      </p:pic>
    </p:spTree>
    <p:extLst>
      <p:ext uri="{BB962C8B-B14F-4D97-AF65-F5344CB8AC3E}">
        <p14:creationId xmlns:p14="http://schemas.microsoft.com/office/powerpoint/2010/main" val="26748907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92481-7B06-4791-B081-3D965AE76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29" y="106333"/>
            <a:ext cx="11355188" cy="1343410"/>
          </a:xfrm>
        </p:spPr>
        <p:txBody>
          <a:bodyPr/>
          <a:lstStyle/>
          <a:p>
            <a:r>
              <a:rPr lang="en-US" dirty="0">
                <a:cs typeface="Calibri Light"/>
              </a:rPr>
              <a:t>¿De </a:t>
            </a:r>
            <a:r>
              <a:rPr lang="en-US" dirty="0" err="1">
                <a:cs typeface="Calibri Light"/>
              </a:rPr>
              <a:t>qué</a:t>
            </a:r>
            <a:r>
              <a:rPr lang="en-US" dirty="0">
                <a:cs typeface="Calibri Light"/>
              </a:rPr>
              <a:t> </a:t>
            </a:r>
            <a:r>
              <a:rPr lang="en-US" dirty="0" err="1">
                <a:cs typeface="Calibri Light"/>
              </a:rPr>
              <a:t>interdisciplina</a:t>
            </a:r>
            <a:r>
              <a:rPr lang="en-US" dirty="0">
                <a:cs typeface="Calibri Light"/>
              </a:rPr>
              <a:t> </a:t>
            </a:r>
            <a:r>
              <a:rPr lang="en-US" dirty="0" err="1">
                <a:cs typeface="Calibri Light"/>
              </a:rPr>
              <a:t>hablamos</a:t>
            </a:r>
            <a:r>
              <a:rPr lang="en-US" dirty="0">
                <a:cs typeface="Calibri Light"/>
              </a:rPr>
              <a:t>? ¿</a:t>
            </a:r>
            <a:r>
              <a:rPr lang="en-US" sz="3200" dirty="0" err="1">
                <a:cs typeface="Calibri Light"/>
              </a:rPr>
              <a:t>Meteorología</a:t>
            </a:r>
            <a:r>
              <a:rPr lang="en-US" sz="3200" dirty="0">
                <a:cs typeface="Calibri Light"/>
              </a:rPr>
              <a:t> y </a:t>
            </a:r>
            <a:r>
              <a:rPr lang="en-US" sz="3200" dirty="0" err="1">
                <a:cs typeface="Calibri Light"/>
              </a:rPr>
              <a:t>estadística</a:t>
            </a:r>
            <a:r>
              <a:rPr lang="en-US" sz="3200" dirty="0">
                <a:cs typeface="Calibri Light"/>
              </a:rPr>
              <a:t>?: </a:t>
            </a:r>
            <a:r>
              <a:rPr lang="en-US" sz="3200" dirty="0" err="1">
                <a:cs typeface="Calibri Light"/>
              </a:rPr>
              <a:t>disciplinas</a:t>
            </a:r>
            <a:r>
              <a:rPr lang="en-US" sz="3200" dirty="0">
                <a:cs typeface="Calibri Light"/>
              </a:rPr>
              <a:t> </a:t>
            </a:r>
            <a:r>
              <a:rPr lang="en-US" sz="3200" dirty="0" err="1">
                <a:cs typeface="Calibri Light"/>
              </a:rPr>
              <a:t>auxiliares</a:t>
            </a:r>
            <a:br>
              <a:rPr lang="en-US" sz="3200" dirty="0">
                <a:cs typeface="Calibri Light"/>
              </a:rPr>
            </a:br>
            <a:endParaRPr lang="en-US" sz="32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40D1C3D-E7BA-4520-8253-AD934DD840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3534" y="1617153"/>
            <a:ext cx="8823493" cy="4976752"/>
          </a:xfrm>
        </p:spPr>
      </p:pic>
    </p:spTree>
    <p:extLst>
      <p:ext uri="{BB962C8B-B14F-4D97-AF65-F5344CB8AC3E}">
        <p14:creationId xmlns:p14="http://schemas.microsoft.com/office/powerpoint/2010/main" val="3957456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2F06-7A55-40B2-A409-DF5D57BE0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634" y="566407"/>
            <a:ext cx="3298166" cy="879866"/>
          </a:xfrm>
        </p:spPr>
        <p:txBody>
          <a:bodyPr>
            <a:normAutofit fontScale="90000"/>
          </a:bodyPr>
          <a:lstStyle/>
          <a:p>
            <a:br>
              <a:rPr lang="en-US" dirty="0">
                <a:cs typeface="Calibri Light"/>
              </a:rPr>
            </a:br>
            <a:endParaRPr lang="en-US" sz="2800">
              <a:cs typeface="Calibri Light"/>
            </a:endParaRPr>
          </a:p>
          <a:p>
            <a:endParaRPr lang="en-US" dirty="0">
              <a:cs typeface="Calibri Light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B07BCD6-3FFB-4224-9D3A-89794D139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81" y="145458"/>
            <a:ext cx="8197334" cy="464830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A2BA8E-32BB-4F02-A72D-068F437E6C6F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A2FCB8-C838-45B8-9FD3-E6EDFFDF41ED}"/>
              </a:ext>
            </a:extLst>
          </p:cNvPr>
          <p:cNvSpPr txBox="1"/>
          <p:nvPr/>
        </p:nvSpPr>
        <p:spPr>
          <a:xfrm>
            <a:off x="8620665" y="353685"/>
            <a:ext cx="3418933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/>
              <a:t>La Dra. Chan afirma </a:t>
            </a:r>
            <a:r>
              <a:rPr lang="en-US" sz="2600" dirty="0"/>
              <a:t>que el único modo de producir en grandes extensiones es mediante el uso de agrotóxicos.</a:t>
            </a:r>
          </a:p>
          <a:p>
            <a:r>
              <a:rPr lang="en-US" sz="2600"/>
              <a:t>Afirma: son tóxicos, son veneno, pero no queda otra.</a:t>
            </a:r>
            <a:endParaRPr lang="en-US" sz="2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75C056-3714-477D-AACF-72868CDC328C}"/>
              </a:ext>
            </a:extLst>
          </p:cNvPr>
          <p:cNvSpPr txBox="1"/>
          <p:nvPr/>
        </p:nvSpPr>
        <p:spPr>
          <a:xfrm>
            <a:off x="66139" y="4783790"/>
            <a:ext cx="12074099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¿La experticia en biología molecular habilita para opinar sobre otros temas? </a:t>
            </a:r>
            <a:endParaRPr lang="en-US" sz="2400" dirty="0"/>
          </a:p>
          <a:p>
            <a:r>
              <a:rPr lang="en-US" sz="2400"/>
              <a:t>Son meras opiniones y no reemplazan la necesidad de la interdisciplina </a:t>
            </a:r>
            <a:r>
              <a:rPr lang="en-US" sz="2400" i="1"/>
              <a:t>en serio</a:t>
            </a:r>
          </a:p>
          <a:p>
            <a:r>
              <a:rPr lang="en-US" sz="2400"/>
              <a:t>La Dra. Chan está comprometida con el desarrollo argentino, ¿pero con qué estilo de desarrollo?   ¿Es sustentable social y ambientalmente?</a:t>
            </a:r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8808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603AC5E-17A2-4633-BCEB-8E4E953B01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7" r="9130" b="1"/>
          <a:stretch/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14311-18C7-4D0C-9B43-277F5C879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50" y="2052918"/>
            <a:ext cx="4638903" cy="419548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/>
                <a:cs typeface="Arial"/>
              </a:rPr>
              <a:t>"</a:t>
            </a:r>
            <a:endParaRPr lang="en-US">
              <a:latin typeface="Century Gothic" panose="020B0502020202020204"/>
              <a:cs typeface="Arial"/>
            </a:endParaRPr>
          </a:p>
          <a:p>
            <a:pPr>
              <a:buClr>
                <a:srgbClr val="8AD0D6"/>
              </a:buClr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D4C412-CFA6-4E87-9881-F8004DB7DB9A}"/>
              </a:ext>
            </a:extLst>
          </p:cNvPr>
          <p:cNvSpPr txBox="1"/>
          <p:nvPr/>
        </p:nvSpPr>
        <p:spPr>
          <a:xfrm>
            <a:off x="6147758" y="698741"/>
            <a:ext cx="5129840" cy="64017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Arial"/>
                <a:cs typeface="Arial"/>
              </a:rPr>
              <a:t>Los planteos de Oscar Varsavsky y Rolando García siguen vigente y esperando que los aprovechemos para </a:t>
            </a:r>
            <a:r>
              <a:rPr lang="en-US" sz="2800">
                <a:latin typeface="Arial"/>
                <a:cs typeface="Arial"/>
              </a:rPr>
              <a:t>tener un país y un mundo mejores.</a:t>
            </a:r>
            <a:endParaRPr lang="en-US" sz="2800">
              <a:latin typeface="Century Gothic" panose="020B0502020202020204"/>
              <a:cs typeface="Arial"/>
            </a:endParaRPr>
          </a:p>
          <a:p>
            <a:endParaRPr lang="en-US" sz="2800" dirty="0"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Como muchos de ustedes serán científicos o profesionales, es sumamente importante que los conozcan </a:t>
            </a:r>
            <a:r>
              <a:rPr lang="en-US" sz="2800">
                <a:latin typeface="Arial"/>
                <a:cs typeface="Arial"/>
              </a:rPr>
              <a:t>para no incurrir en </a:t>
            </a:r>
            <a:r>
              <a:rPr lang="en-US" sz="2800" dirty="0">
                <a:latin typeface="Arial"/>
                <a:cs typeface="Arial"/>
              </a:rPr>
              <a:t>posturas reduccionistas, irresponsables o cientificistas. </a:t>
            </a:r>
            <a:endParaRPr lang="en-US" sz="280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1681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576AE-0423-4F00-BCC1-A80B662B7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50" y="124270"/>
            <a:ext cx="11822101" cy="1965460"/>
          </a:xfrm>
        </p:spPr>
        <p:txBody>
          <a:bodyPr/>
          <a:lstStyle/>
          <a:p>
            <a:r>
              <a:rPr lang="en-US" sz="3200" dirty="0"/>
              <a:t>¿Es </a:t>
            </a:r>
            <a:r>
              <a:rPr lang="en-US" sz="3200" dirty="0" err="1"/>
              <a:t>el</a:t>
            </a:r>
            <a:r>
              <a:rPr lang="en-US" sz="3200" dirty="0"/>
              <a:t> </a:t>
            </a:r>
            <a:r>
              <a:rPr lang="en-US" sz="3200" dirty="0" err="1"/>
              <a:t>único</a:t>
            </a:r>
            <a:r>
              <a:rPr lang="en-US" sz="3200" dirty="0"/>
              <a:t> modo de </a:t>
            </a:r>
            <a:r>
              <a:rPr lang="en-US" sz="3200" dirty="0" err="1"/>
              <a:t>producir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3200" dirty="0"/>
              <a:t>La </a:t>
            </a:r>
            <a:r>
              <a:rPr lang="en-US" sz="3200" dirty="0" err="1"/>
              <a:t>agricultura</a:t>
            </a:r>
            <a:r>
              <a:rPr lang="en-US" sz="3200" dirty="0"/>
              <a:t> </a:t>
            </a:r>
            <a:r>
              <a:rPr lang="en-US" sz="3200" dirty="0" err="1"/>
              <a:t>tiene</a:t>
            </a:r>
            <a:r>
              <a:rPr lang="en-US" sz="3200" dirty="0"/>
              <a:t> </a:t>
            </a:r>
            <a:r>
              <a:rPr lang="en-US" sz="3200" dirty="0" err="1"/>
              <a:t>más</a:t>
            </a:r>
            <a:r>
              <a:rPr lang="en-US" sz="3200" dirty="0"/>
              <a:t> de 10.000 </a:t>
            </a:r>
            <a:r>
              <a:rPr lang="en-US" sz="3200" dirty="0" err="1"/>
              <a:t>años</a:t>
            </a:r>
            <a:br>
              <a:rPr lang="en-US" sz="3200" dirty="0"/>
            </a:br>
            <a:r>
              <a:rPr lang="en-US" sz="3200" dirty="0"/>
              <a:t>La agricultura con transgénicos 25 años. </a:t>
            </a:r>
            <a:br>
              <a:rPr lang="en-US" sz="3200" dirty="0"/>
            </a:br>
            <a:r>
              <a:rPr lang="en-US" sz="3200" dirty="0"/>
              <a:t>En Argentina aumentó el hambre.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38CFA-FC4F-4901-878D-1A02D3104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85" y="1487987"/>
            <a:ext cx="9406368" cy="47604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Ver video: </a:t>
            </a:r>
            <a:r>
              <a:rPr lang="en-US" dirty="0" err="1"/>
              <a:t>mes</a:t>
            </a:r>
            <a:r>
              <a:rPr lang="en-US" dirty="0"/>
              <a:t> de la </a:t>
            </a:r>
            <a:r>
              <a:rPr lang="en-US" dirty="0" err="1"/>
              <a:t>agroecología</a:t>
            </a:r>
          </a:p>
          <a:p>
            <a:pPr>
              <a:buClr>
                <a:srgbClr val="8AD0D6"/>
              </a:buClr>
            </a:pPr>
            <a:r>
              <a:rPr lang="en-US" dirty="0">
                <a:latin typeface="Arial"/>
                <a:cs typeface="Arial"/>
                <a:hlinkClick r:id="rId2"/>
              </a:rPr>
              <a:t>https://youtu.be/Gq4vvlWgn1k</a:t>
            </a: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BD16968-CB26-4D25-8567-21B103992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87" y="2255557"/>
            <a:ext cx="2905125" cy="2905125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A952568D-1ED2-4A9D-9A64-7AEFF01B9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07" y="2190860"/>
            <a:ext cx="3020142" cy="303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824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Ion</vt:lpstr>
      <vt:lpstr>Lo que se puede prever, se debe prever</vt:lpstr>
      <vt:lpstr>VARSAVSKY: INVESTIGACIÓN CIENTÍFICA ALTERNATIVA</vt:lpstr>
      <vt:lpstr>NO CONFUNDIR INTERDISCIPLINA CON:</vt:lpstr>
      <vt:lpstr>Problemáticas complejas              INTERDISCIPLINA</vt:lpstr>
      <vt:lpstr>¿Dónde, cómo, para qué? : 1890 megavatios  Argentina: 38.000 megavatios, 63% fósil, 32% renovable, 5% nuclear. </vt:lpstr>
      <vt:lpstr>PowerPoint Presentation</vt:lpstr>
      <vt:lpstr>PowerPoint Presentation</vt:lpstr>
      <vt:lpstr> Pueblo Kayapó – Estado de Pará - Norte - Amazonia</vt:lpstr>
      <vt:lpstr>¿Quiénes son los beneficiarios? ¿Quiénes los perjudicados?</vt:lpstr>
      <vt:lpstr>CONFLICTIVIDAD             POLÍTICA</vt:lpstr>
      <vt:lpstr>Rolando García:  1986 "Conceptos básicos para el estudio de los sistemas complejos"  1991: UBA-CEA "La investigación interdisciplinaria  de los sistemas complejos"</vt:lpstr>
      <vt:lpstr>El marco epistémico es el inter de la Interdisciplina. </vt:lpstr>
      <vt:lpstr>Desequilibrios por la sojización transgénica </vt:lpstr>
      <vt:lpstr>Expansión de la soja</vt:lpstr>
      <vt:lpstr>Otro desequilibrio: pérdida de empleos rurales y desplazamiento poblacional</vt:lpstr>
      <vt:lpstr>Etapas de la interdisciplina</vt:lpstr>
      <vt:lpstr>Hipótesis y fases de diferenciación</vt:lpstr>
      <vt:lpstr>Ej. de subsistemas (procesos de primer nivel)</vt:lpstr>
      <vt:lpstr>PROCESOS DE DISTINTO NIVEL </vt:lpstr>
      <vt:lpstr>6-Investigaciones disciplinarias</vt:lpstr>
      <vt:lpstr>APROXIMACIONES SUCESIVAS</vt:lpstr>
      <vt:lpstr>PowerPoint Presentation</vt:lpstr>
      <vt:lpstr>Neoliberalismo: mercados autorregulados "Planificación", "proyecto": malas palabras</vt:lpstr>
      <vt:lpstr>PowerPoint Presentation</vt:lpstr>
      <vt:lpstr>PowerPoint Presentation</vt:lpstr>
      <vt:lpstr>Oposición de científicos</vt:lpstr>
      <vt:lpstr>PowerPoint Presentation</vt:lpstr>
      <vt:lpstr>Fragmento del pronunciamiento de Trigo Limpio – colectivo de científicos, etc.</vt:lpstr>
      <vt:lpstr>PowerPoint Presentation</vt:lpstr>
      <vt:lpstr>Artículo 41.- Constitución Nacional de la R.A.</vt:lpstr>
      <vt:lpstr>PowerPoint Presentation</vt:lpstr>
      <vt:lpstr>Dra. Raquel Chan – Charla en el Instituto Balseiro (octubre 2021)</vt:lpstr>
      <vt:lpstr>La Dra. Chan desarrolló y patentó el Trigo HB4,  resistente a la sequía...  y al glufosinato de amonio</vt:lpstr>
      <vt:lpstr>¿De qué interdisciplina hablamos? ¿Meteorología y estadística?: disciplinas auxiliares </vt:lpstr>
      <vt:lpstr>  </vt:lpstr>
      <vt:lpstr>PowerPoint Presentation</vt:lpstr>
      <vt:lpstr>¿Es el único modo de producir? La agricultura tiene más de 10.000 años La agricultura con transgénicos 25 años.  En Argentina aumentó el hambre.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1900</cp:revision>
  <dcterms:created xsi:type="dcterms:W3CDTF">2021-10-24T21:53:42Z</dcterms:created>
  <dcterms:modified xsi:type="dcterms:W3CDTF">2021-11-09T13:51:22Z</dcterms:modified>
</cp:coreProperties>
</file>