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9" r:id="rId7"/>
    <p:sldId id="268" r:id="rId8"/>
    <p:sldId id="261" r:id="rId9"/>
    <p:sldId id="262" r:id="rId10"/>
    <p:sldId id="264" r:id="rId11"/>
    <p:sldId id="265" r:id="rId12"/>
    <p:sldId id="263" r:id="rId13"/>
    <p:sldId id="266" r:id="rId14"/>
    <p:sldId id="267" r:id="rId1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F1EB35-5D02-470B-B08D-55BCDE37009C}" v="12" dt="2021-05-13T11:27:37.6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derico Halbrich" userId="2dfbad967416ff87" providerId="LiveId" clId="{42F1EB35-5D02-470B-B08D-55BCDE37009C}"/>
    <pc:docChg chg="custSel addSld modSld">
      <pc:chgData name="Federico Halbrich" userId="2dfbad967416ff87" providerId="LiveId" clId="{42F1EB35-5D02-470B-B08D-55BCDE37009C}" dt="2021-05-13T17:03:05.403" v="348" actId="255"/>
      <pc:docMkLst>
        <pc:docMk/>
      </pc:docMkLst>
      <pc:sldChg chg="modSp mod">
        <pc:chgData name="Federico Halbrich" userId="2dfbad967416ff87" providerId="LiveId" clId="{42F1EB35-5D02-470B-B08D-55BCDE37009C}" dt="2021-05-12T16:11:19.373" v="27" actId="20577"/>
        <pc:sldMkLst>
          <pc:docMk/>
          <pc:sldMk cId="0" sldId="257"/>
        </pc:sldMkLst>
        <pc:spChg chg="mod">
          <ac:chgData name="Federico Halbrich" userId="2dfbad967416ff87" providerId="LiveId" clId="{42F1EB35-5D02-470B-B08D-55BCDE37009C}" dt="2021-05-12T16:11:19.373" v="27" actId="20577"/>
          <ac:spMkLst>
            <pc:docMk/>
            <pc:sldMk cId="0" sldId="257"/>
            <ac:spMk id="2" creationId="{00000000-0000-0000-0000-000000000000}"/>
          </ac:spMkLst>
        </pc:spChg>
        <pc:picChg chg="mod">
          <ac:chgData name="Federico Halbrich" userId="2dfbad967416ff87" providerId="LiveId" clId="{42F1EB35-5D02-470B-B08D-55BCDE37009C}" dt="2021-05-12T16:10:57.718" v="18" actId="1076"/>
          <ac:picMkLst>
            <pc:docMk/>
            <pc:sldMk cId="0" sldId="257"/>
            <ac:picMk id="4" creationId="{00000000-0000-0000-0000-000000000000}"/>
          </ac:picMkLst>
        </pc:picChg>
      </pc:sldChg>
      <pc:sldChg chg="addSp modSp mod">
        <pc:chgData name="Federico Halbrich" userId="2dfbad967416ff87" providerId="LiveId" clId="{42F1EB35-5D02-470B-B08D-55BCDE37009C}" dt="2021-05-12T21:11:44.258" v="194" actId="14100"/>
        <pc:sldMkLst>
          <pc:docMk/>
          <pc:sldMk cId="0" sldId="258"/>
        </pc:sldMkLst>
        <pc:spChg chg="mod">
          <ac:chgData name="Federico Halbrich" userId="2dfbad967416ff87" providerId="LiveId" clId="{42F1EB35-5D02-470B-B08D-55BCDE37009C}" dt="2021-05-12T21:11:30.019" v="192" actId="113"/>
          <ac:spMkLst>
            <pc:docMk/>
            <pc:sldMk cId="0" sldId="258"/>
            <ac:spMk id="2" creationId="{00000000-0000-0000-0000-000000000000}"/>
          </ac:spMkLst>
        </pc:spChg>
        <pc:picChg chg="add mod">
          <ac:chgData name="Federico Halbrich" userId="2dfbad967416ff87" providerId="LiveId" clId="{42F1EB35-5D02-470B-B08D-55BCDE37009C}" dt="2021-05-12T21:11:44.258" v="194" actId="14100"/>
          <ac:picMkLst>
            <pc:docMk/>
            <pc:sldMk cId="0" sldId="258"/>
            <ac:picMk id="5" creationId="{E570DB27-1050-489C-891F-AC5FCB2C5331}"/>
          </ac:picMkLst>
        </pc:picChg>
      </pc:sldChg>
      <pc:sldChg chg="addSp modSp mod">
        <pc:chgData name="Federico Halbrich" userId="2dfbad967416ff87" providerId="LiveId" clId="{42F1EB35-5D02-470B-B08D-55BCDE37009C}" dt="2021-05-12T21:09:35.698" v="161" actId="1076"/>
        <pc:sldMkLst>
          <pc:docMk/>
          <pc:sldMk cId="0" sldId="259"/>
        </pc:sldMkLst>
        <pc:picChg chg="add mod">
          <ac:chgData name="Federico Halbrich" userId="2dfbad967416ff87" providerId="LiveId" clId="{42F1EB35-5D02-470B-B08D-55BCDE37009C}" dt="2021-05-12T21:09:35.698" v="161" actId="1076"/>
          <ac:picMkLst>
            <pc:docMk/>
            <pc:sldMk cId="0" sldId="259"/>
            <ac:picMk id="5" creationId="{B28F9632-8B99-4D2A-BBB0-1EFEE78C7717}"/>
          </ac:picMkLst>
        </pc:picChg>
      </pc:sldChg>
      <pc:sldChg chg="addSp delSp modSp mod modClrScheme chgLayout">
        <pc:chgData name="Federico Halbrich" userId="2dfbad967416ff87" providerId="LiveId" clId="{42F1EB35-5D02-470B-B08D-55BCDE37009C}" dt="2021-05-12T21:06:11.224" v="157" actId="20577"/>
        <pc:sldMkLst>
          <pc:docMk/>
          <pc:sldMk cId="0" sldId="260"/>
        </pc:sldMkLst>
        <pc:spChg chg="mod ord">
          <ac:chgData name="Federico Halbrich" userId="2dfbad967416ff87" providerId="LiveId" clId="{42F1EB35-5D02-470B-B08D-55BCDE37009C}" dt="2021-05-12T21:06:11.224" v="157" actId="20577"/>
          <ac:spMkLst>
            <pc:docMk/>
            <pc:sldMk cId="0" sldId="260"/>
            <ac:spMk id="2" creationId="{00000000-0000-0000-0000-000000000000}"/>
          </ac:spMkLst>
        </pc:spChg>
        <pc:spChg chg="del mod">
          <ac:chgData name="Federico Halbrich" userId="2dfbad967416ff87" providerId="LiveId" clId="{42F1EB35-5D02-470B-B08D-55BCDE37009C}" dt="2021-05-12T16:23:59.929" v="33" actId="478"/>
          <ac:spMkLst>
            <pc:docMk/>
            <pc:sldMk cId="0" sldId="260"/>
            <ac:spMk id="3" creationId="{00000000-0000-0000-0000-000000000000}"/>
          </ac:spMkLst>
        </pc:spChg>
        <pc:spChg chg="add del mod">
          <ac:chgData name="Federico Halbrich" userId="2dfbad967416ff87" providerId="LiveId" clId="{42F1EB35-5D02-470B-B08D-55BCDE37009C}" dt="2021-05-12T16:24:39.040" v="35" actId="931"/>
          <ac:spMkLst>
            <pc:docMk/>
            <pc:sldMk cId="0" sldId="260"/>
            <ac:spMk id="5" creationId="{CCF4C6BB-3014-4457-BDFA-A60E9A9C5FA5}"/>
          </ac:spMkLst>
        </pc:spChg>
        <pc:spChg chg="add del mod">
          <ac:chgData name="Federico Halbrich" userId="2dfbad967416ff87" providerId="LiveId" clId="{42F1EB35-5D02-470B-B08D-55BCDE37009C}" dt="2021-05-12T16:25:57.934" v="38" actId="931"/>
          <ac:spMkLst>
            <pc:docMk/>
            <pc:sldMk cId="0" sldId="260"/>
            <ac:spMk id="9" creationId="{0F892075-9A0E-41BA-9F40-EA7A83D15E5C}"/>
          </ac:spMkLst>
        </pc:spChg>
        <pc:spChg chg="add del mod ord">
          <ac:chgData name="Federico Halbrich" userId="2dfbad967416ff87" providerId="LiveId" clId="{42F1EB35-5D02-470B-B08D-55BCDE37009C}" dt="2021-05-12T17:19:33.163" v="145"/>
          <ac:spMkLst>
            <pc:docMk/>
            <pc:sldMk cId="0" sldId="260"/>
            <ac:spMk id="12" creationId="{6886654D-1C89-4569-BDB2-4969F53F114F}"/>
          </ac:spMkLst>
        </pc:spChg>
        <pc:spChg chg="add del mod">
          <ac:chgData name="Federico Halbrich" userId="2dfbad967416ff87" providerId="LiveId" clId="{42F1EB35-5D02-470B-B08D-55BCDE37009C}" dt="2021-05-12T17:18:22.663" v="142"/>
          <ac:spMkLst>
            <pc:docMk/>
            <pc:sldMk cId="0" sldId="260"/>
            <ac:spMk id="16" creationId="{E1942F78-228A-4972-8AAF-56D1EB480412}"/>
          </ac:spMkLst>
        </pc:spChg>
        <pc:picChg chg="add del mod">
          <ac:chgData name="Federico Halbrich" userId="2dfbad967416ff87" providerId="LiveId" clId="{42F1EB35-5D02-470B-B08D-55BCDE37009C}" dt="2021-05-12T16:24:41.042" v="36" actId="478"/>
          <ac:picMkLst>
            <pc:docMk/>
            <pc:sldMk cId="0" sldId="260"/>
            <ac:picMk id="7" creationId="{9836A2D8-AD40-458C-A7B2-58776D8E2D46}"/>
          </ac:picMkLst>
        </pc:picChg>
        <pc:picChg chg="add del mod ord">
          <ac:chgData name="Federico Halbrich" userId="2dfbad967416ff87" providerId="LiveId" clId="{42F1EB35-5D02-470B-B08D-55BCDE37009C}" dt="2021-05-12T17:18:16.452" v="141" actId="478"/>
          <ac:picMkLst>
            <pc:docMk/>
            <pc:sldMk cId="0" sldId="260"/>
            <ac:picMk id="11" creationId="{9A37757A-B55F-44C3-A40C-33389DF0F0C1}"/>
          </ac:picMkLst>
        </pc:picChg>
        <pc:picChg chg="add mod">
          <ac:chgData name="Federico Halbrich" userId="2dfbad967416ff87" providerId="LiveId" clId="{42F1EB35-5D02-470B-B08D-55BCDE37009C}" dt="2021-05-12T17:20:05.677" v="151" actId="14100"/>
          <ac:picMkLst>
            <pc:docMk/>
            <pc:sldMk cId="0" sldId="260"/>
            <ac:picMk id="17" creationId="{E58CB29E-7AAA-4A15-83B9-FCA737451CDB}"/>
          </ac:picMkLst>
        </pc:picChg>
        <pc:picChg chg="add mod">
          <ac:chgData name="Federico Halbrich" userId="2dfbad967416ff87" providerId="LiveId" clId="{42F1EB35-5D02-470B-B08D-55BCDE37009C}" dt="2021-05-12T17:19:55.228" v="149" actId="14100"/>
          <ac:picMkLst>
            <pc:docMk/>
            <pc:sldMk cId="0" sldId="260"/>
            <ac:picMk id="18" creationId="{D1FA561A-DD2E-44BB-A1BC-3C10108D67FD}"/>
          </ac:picMkLst>
        </pc:picChg>
      </pc:sldChg>
      <pc:sldChg chg="modSp mod">
        <pc:chgData name="Federico Halbrich" userId="2dfbad967416ff87" providerId="LiveId" clId="{42F1EB35-5D02-470B-B08D-55BCDE37009C}" dt="2021-05-12T21:20:05.134" v="325" actId="20577"/>
        <pc:sldMkLst>
          <pc:docMk/>
          <pc:sldMk cId="0" sldId="261"/>
        </pc:sldMkLst>
        <pc:spChg chg="mod">
          <ac:chgData name="Federico Halbrich" userId="2dfbad967416ff87" providerId="LiveId" clId="{42F1EB35-5D02-470B-B08D-55BCDE37009C}" dt="2021-05-12T21:20:05.134" v="325" actId="20577"/>
          <ac:spMkLst>
            <pc:docMk/>
            <pc:sldMk cId="0" sldId="261"/>
            <ac:spMk id="2" creationId="{00000000-0000-0000-0000-000000000000}"/>
          </ac:spMkLst>
        </pc:spChg>
      </pc:sldChg>
      <pc:sldChg chg="modSp mod">
        <pc:chgData name="Federico Halbrich" userId="2dfbad967416ff87" providerId="LiveId" clId="{42F1EB35-5D02-470B-B08D-55BCDE37009C}" dt="2021-05-13T17:03:05.403" v="348" actId="255"/>
        <pc:sldMkLst>
          <pc:docMk/>
          <pc:sldMk cId="0" sldId="264"/>
        </pc:sldMkLst>
        <pc:spChg chg="mod">
          <ac:chgData name="Federico Halbrich" userId="2dfbad967416ff87" providerId="LiveId" clId="{42F1EB35-5D02-470B-B08D-55BCDE37009C}" dt="2021-05-13T17:03:05.403" v="348" actId="255"/>
          <ac:spMkLst>
            <pc:docMk/>
            <pc:sldMk cId="0" sldId="264"/>
            <ac:spMk id="3" creationId="{00000000-0000-0000-0000-000000000000}"/>
          </ac:spMkLst>
        </pc:spChg>
      </pc:sldChg>
      <pc:sldChg chg="addSp delSp modSp new mod">
        <pc:chgData name="Federico Halbrich" userId="2dfbad967416ff87" providerId="LiveId" clId="{42F1EB35-5D02-470B-B08D-55BCDE37009C}" dt="2021-05-13T11:29:33.820" v="347"/>
        <pc:sldMkLst>
          <pc:docMk/>
          <pc:sldMk cId="1207277729" sldId="268"/>
        </pc:sldMkLst>
        <pc:spChg chg="mod">
          <ac:chgData name="Federico Halbrich" userId="2dfbad967416ff87" providerId="LiveId" clId="{42F1EB35-5D02-470B-B08D-55BCDE37009C}" dt="2021-05-12T21:16:10.385" v="224" actId="20577"/>
          <ac:spMkLst>
            <pc:docMk/>
            <pc:sldMk cId="1207277729" sldId="268"/>
            <ac:spMk id="2" creationId="{0FB5DBA8-BB73-4FAF-B2FC-C4956504F447}"/>
          </ac:spMkLst>
        </pc:spChg>
        <pc:spChg chg="del mod">
          <ac:chgData name="Federico Halbrich" userId="2dfbad967416ff87" providerId="LiveId" clId="{42F1EB35-5D02-470B-B08D-55BCDE37009C}" dt="2021-05-12T16:34:05.494" v="83"/>
          <ac:spMkLst>
            <pc:docMk/>
            <pc:sldMk cId="1207277729" sldId="268"/>
            <ac:spMk id="3" creationId="{501EE37A-4D00-4FA7-87EB-14D509FF4FBD}"/>
          </ac:spMkLst>
        </pc:spChg>
        <pc:spChg chg="add del mod">
          <ac:chgData name="Federico Halbrich" userId="2dfbad967416ff87" providerId="LiveId" clId="{42F1EB35-5D02-470B-B08D-55BCDE37009C}" dt="2021-05-13T11:29:33.820" v="347"/>
          <ac:spMkLst>
            <pc:docMk/>
            <pc:sldMk cId="1207277729" sldId="268"/>
            <ac:spMk id="5" creationId="{6A1F9C98-1282-437D-8F99-380F8FA7BCD5}"/>
          </ac:spMkLst>
        </pc:spChg>
        <pc:spChg chg="add mod">
          <ac:chgData name="Federico Halbrich" userId="2dfbad967416ff87" providerId="LiveId" clId="{42F1EB35-5D02-470B-B08D-55BCDE37009C}" dt="2021-05-13T11:27:18.210" v="338" actId="14100"/>
          <ac:spMkLst>
            <pc:docMk/>
            <pc:sldMk cId="1207277729" sldId="268"/>
            <ac:spMk id="6" creationId="{D5F807E4-45AA-4678-90F7-148A685A1FFB}"/>
          </ac:spMkLst>
        </pc:spChg>
        <pc:spChg chg="add mod">
          <ac:chgData name="Federico Halbrich" userId="2dfbad967416ff87" providerId="LiveId" clId="{42F1EB35-5D02-470B-B08D-55BCDE37009C}" dt="2021-05-13T11:28:14.329" v="345" actId="207"/>
          <ac:spMkLst>
            <pc:docMk/>
            <pc:sldMk cId="1207277729" sldId="268"/>
            <ac:spMk id="7" creationId="{31B8B849-CAC4-46DD-A3F1-B7C21D53D767}"/>
          </ac:spMkLst>
        </pc:spChg>
        <pc:picChg chg="add mod">
          <ac:chgData name="Federico Halbrich" userId="2dfbad967416ff87" providerId="LiveId" clId="{42F1EB35-5D02-470B-B08D-55BCDE37009C}" dt="2021-05-13T11:25:50.651" v="327" actId="1076"/>
          <ac:picMkLst>
            <pc:docMk/>
            <pc:sldMk cId="1207277729" sldId="268"/>
            <ac:picMk id="4" creationId="{C5AD3D94-BB19-48C1-841F-5C03894AB9EF}"/>
          </ac:picMkLst>
        </pc:picChg>
      </pc:sldChg>
      <pc:sldChg chg="addSp delSp modSp new mod">
        <pc:chgData name="Federico Halbrich" userId="2dfbad967416ff87" providerId="LiveId" clId="{42F1EB35-5D02-470B-B08D-55BCDE37009C}" dt="2021-05-12T21:18:27.890" v="252" actId="14100"/>
        <pc:sldMkLst>
          <pc:docMk/>
          <pc:sldMk cId="2101242196" sldId="269"/>
        </pc:sldMkLst>
        <pc:spChg chg="mod">
          <ac:chgData name="Federico Halbrich" userId="2dfbad967416ff87" providerId="LiveId" clId="{42F1EB35-5D02-470B-B08D-55BCDE37009C}" dt="2021-05-12T21:18:27.890" v="252" actId="14100"/>
          <ac:spMkLst>
            <pc:docMk/>
            <pc:sldMk cId="2101242196" sldId="269"/>
            <ac:spMk id="2" creationId="{EE6615AD-E156-4A6C-B7AD-DAA2B921F73B}"/>
          </ac:spMkLst>
        </pc:spChg>
        <pc:spChg chg="del">
          <ac:chgData name="Federico Halbrich" userId="2dfbad967416ff87" providerId="LiveId" clId="{42F1EB35-5D02-470B-B08D-55BCDE37009C}" dt="2021-05-12T16:29:18.565" v="56"/>
          <ac:spMkLst>
            <pc:docMk/>
            <pc:sldMk cId="2101242196" sldId="269"/>
            <ac:spMk id="3" creationId="{BBB5EEA4-02BE-4759-9E33-73E574933676}"/>
          </ac:spMkLst>
        </pc:spChg>
        <pc:spChg chg="del mod">
          <ac:chgData name="Federico Halbrich" userId="2dfbad967416ff87" providerId="LiveId" clId="{42F1EB35-5D02-470B-B08D-55BCDE37009C}" dt="2021-05-12T16:31:36.051" v="68" actId="478"/>
          <ac:spMkLst>
            <pc:docMk/>
            <pc:sldMk cId="2101242196" sldId="269"/>
            <ac:spMk id="4" creationId="{C10948BE-CC23-4201-B94E-9BD3780DD526}"/>
          </ac:spMkLst>
        </pc:spChg>
        <pc:spChg chg="add del mod">
          <ac:chgData name="Federico Halbrich" userId="2dfbad967416ff87" providerId="LiveId" clId="{42F1EB35-5D02-470B-B08D-55BCDE37009C}" dt="2021-05-12T17:15:50.343" v="116" actId="931"/>
          <ac:spMkLst>
            <pc:docMk/>
            <pc:sldMk cId="2101242196" sldId="269"/>
            <ac:spMk id="7" creationId="{ED7CB670-73B1-44CD-B873-984634BF8F5A}"/>
          </ac:spMkLst>
        </pc:spChg>
        <pc:picChg chg="add del mod">
          <ac:chgData name="Federico Halbrich" userId="2dfbad967416ff87" providerId="LiveId" clId="{42F1EB35-5D02-470B-B08D-55BCDE37009C}" dt="2021-05-12T16:46:05.857" v="101" actId="478"/>
          <ac:picMkLst>
            <pc:docMk/>
            <pc:sldMk cId="2101242196" sldId="269"/>
            <ac:picMk id="5" creationId="{A2446F09-6422-4BC3-ADCC-02EAA71CF88B}"/>
          </ac:picMkLst>
        </pc:picChg>
        <pc:picChg chg="add mod">
          <ac:chgData name="Federico Halbrich" userId="2dfbad967416ff87" providerId="LiveId" clId="{42F1EB35-5D02-470B-B08D-55BCDE37009C}" dt="2021-05-12T21:17:48.626" v="244" actId="14100"/>
          <ac:picMkLst>
            <pc:docMk/>
            <pc:sldMk cId="2101242196" sldId="269"/>
            <ac:picMk id="9" creationId="{A8856CC7-085A-45BC-A7CA-F2F8F7E3468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AR"/>
          </a:p>
        </p:txBody>
      </p:sp>
      <p:sp>
        <p:nvSpPr>
          <p:cNvPr id="4" name="3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6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F46C7EFB-0C2A-45E4-B8E6-A0CB7EAA80C0}" type="datetimeFigureOut">
              <a:rPr lang="es-AR" smtClean="0"/>
              <a:t>12/5/2021</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2A44BA8C-F4BA-48D5-989F-FEC735A68666}"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6C7EFB-0C2A-45E4-B8E6-A0CB7EAA80C0}" type="datetimeFigureOut">
              <a:rPr lang="es-AR" smtClean="0"/>
              <a:t>12/5/2021</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44BA8C-F4BA-48D5-989F-FEC735A68666}"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785795"/>
            <a:ext cx="7772400" cy="2000263"/>
          </a:xfrm>
        </p:spPr>
        <p:txBody>
          <a:bodyPr>
            <a:normAutofit/>
          </a:bodyPr>
          <a:lstStyle/>
          <a:p>
            <a:r>
              <a:rPr lang="es-419" dirty="0"/>
              <a:t>Fenómenos de transporte:</a:t>
            </a:r>
            <a:br>
              <a:rPr lang="es-419" dirty="0"/>
            </a:br>
            <a:r>
              <a:rPr lang="es-419" dirty="0"/>
              <a:t>Difusión y Osmosis</a:t>
            </a:r>
            <a:endParaRPr lang="es-AR" dirty="0"/>
          </a:p>
        </p:txBody>
      </p:sp>
      <p:sp>
        <p:nvSpPr>
          <p:cNvPr id="3" name="2 Subtítulo"/>
          <p:cNvSpPr>
            <a:spLocks noGrp="1"/>
          </p:cNvSpPr>
          <p:nvPr>
            <p:ph type="subTitle" idx="1"/>
          </p:nvPr>
        </p:nvSpPr>
        <p:spPr>
          <a:xfrm>
            <a:off x="2571736" y="2928934"/>
            <a:ext cx="4214842" cy="2709866"/>
          </a:xfrm>
        </p:spPr>
        <p:txBody>
          <a:bodyPr/>
          <a:lstStyle/>
          <a:p>
            <a:endParaRPr lang="es-AR" dirty="0"/>
          </a:p>
        </p:txBody>
      </p:sp>
      <p:pic>
        <p:nvPicPr>
          <p:cNvPr id="4" name="3 Imagen" descr="fenomenos de transporte.jpg"/>
          <p:cNvPicPr>
            <a:picLocks noChangeAspect="1"/>
          </p:cNvPicPr>
          <p:nvPr/>
        </p:nvPicPr>
        <p:blipFill>
          <a:blip r:embed="rId2"/>
          <a:stretch>
            <a:fillRect/>
          </a:stretch>
        </p:blipFill>
        <p:spPr>
          <a:xfrm>
            <a:off x="2571736" y="2928934"/>
            <a:ext cx="4214842" cy="285752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96842"/>
          </a:xfrm>
        </p:spPr>
        <p:txBody>
          <a:bodyPr>
            <a:noAutofit/>
          </a:bodyPr>
          <a:lstStyle/>
          <a:p>
            <a:r>
              <a:rPr lang="es-AR" sz="2800" u="sng" dirty="0"/>
              <a:t>R</a:t>
            </a:r>
            <a:r>
              <a:rPr lang="es-419" sz="2800" u="sng" dirty="0"/>
              <a:t>esolución:</a:t>
            </a:r>
            <a:endParaRPr lang="es-AR" sz="2800" u="sng" dirty="0"/>
          </a:p>
        </p:txBody>
      </p:sp>
      <p:sp>
        <p:nvSpPr>
          <p:cNvPr id="3" name="2 Marcador de contenido"/>
          <p:cNvSpPr>
            <a:spLocks noGrp="1"/>
          </p:cNvSpPr>
          <p:nvPr>
            <p:ph idx="1"/>
          </p:nvPr>
        </p:nvSpPr>
        <p:spPr>
          <a:xfrm>
            <a:off x="457200" y="642918"/>
            <a:ext cx="8229600" cy="5929354"/>
          </a:xfrm>
        </p:spPr>
        <p:txBody>
          <a:bodyPr>
            <a:normAutofit fontScale="70000" lnSpcReduction="20000"/>
          </a:bodyPr>
          <a:lstStyle/>
          <a:p>
            <a:pPr>
              <a:buNone/>
            </a:pPr>
            <a:r>
              <a:rPr lang="es-419" sz="3400" b="1" u="sng" dirty="0">
                <a:solidFill>
                  <a:srgbClr val="FF0000"/>
                </a:solidFill>
              </a:rPr>
              <a:t>Aplicamos Ley de Fick</a:t>
            </a:r>
            <a:r>
              <a:rPr lang="es-419" sz="3400" dirty="0">
                <a:solidFill>
                  <a:srgbClr val="FF0000"/>
                </a:solidFill>
              </a:rPr>
              <a:t>:</a:t>
            </a:r>
          </a:p>
          <a:p>
            <a:pPr>
              <a:buNone/>
            </a:pPr>
            <a:endParaRPr lang="es-419" sz="3400" dirty="0">
              <a:solidFill>
                <a:srgbClr val="FF0000"/>
              </a:solidFill>
            </a:endParaRPr>
          </a:p>
          <a:p>
            <a:pPr>
              <a:buNone/>
            </a:pPr>
            <a:r>
              <a:rPr lang="es-419" sz="4000" b="1" dirty="0"/>
              <a:t>φ´ = - D . ∆C / ∆x  = D . </a:t>
            </a:r>
            <a:r>
              <a:rPr lang="es-AR" sz="4000" b="1" dirty="0"/>
              <a:t>l</a:t>
            </a:r>
            <a:r>
              <a:rPr lang="es-419" sz="4000" b="1" dirty="0"/>
              <a:t>∆C</a:t>
            </a:r>
            <a:r>
              <a:rPr lang="es-AR" sz="4000" b="1" dirty="0"/>
              <a:t>l</a:t>
            </a:r>
            <a:r>
              <a:rPr lang="es-419" sz="4000" b="1" dirty="0"/>
              <a:t> / ∆x </a:t>
            </a:r>
          </a:p>
          <a:p>
            <a:pPr>
              <a:buNone/>
            </a:pPr>
            <a:endParaRPr lang="es-419" sz="3400" b="1" dirty="0"/>
          </a:p>
          <a:p>
            <a:pPr>
              <a:buNone/>
            </a:pPr>
            <a:r>
              <a:rPr lang="es-419" sz="3400" dirty="0"/>
              <a:t>Despejamos: </a:t>
            </a:r>
            <a:r>
              <a:rPr lang="es-AR" sz="3400" b="1" dirty="0"/>
              <a:t>l</a:t>
            </a:r>
            <a:r>
              <a:rPr lang="es-419" sz="3400" b="1" dirty="0"/>
              <a:t>∆C</a:t>
            </a:r>
            <a:r>
              <a:rPr lang="es-AR" sz="3400" b="1" dirty="0"/>
              <a:t>l</a:t>
            </a:r>
            <a:r>
              <a:rPr lang="es-419" sz="3400" b="1" dirty="0"/>
              <a:t> </a:t>
            </a:r>
            <a:r>
              <a:rPr lang="es-419" sz="3400" dirty="0"/>
              <a:t>= módulo de la diferencia de concentraciones</a:t>
            </a:r>
          </a:p>
          <a:p>
            <a:pPr>
              <a:buNone/>
            </a:pPr>
            <a:endParaRPr lang="es-419" sz="3400" dirty="0"/>
          </a:p>
          <a:p>
            <a:pPr>
              <a:buNone/>
            </a:pPr>
            <a:r>
              <a:rPr lang="es-AR" sz="3400" b="1" dirty="0"/>
              <a:t>l</a:t>
            </a:r>
            <a:r>
              <a:rPr lang="es-419" sz="3400" b="1" dirty="0"/>
              <a:t>∆C</a:t>
            </a:r>
            <a:r>
              <a:rPr lang="es-AR" sz="3400" b="1" dirty="0"/>
              <a:t>l </a:t>
            </a:r>
            <a:r>
              <a:rPr lang="es-AR" sz="3400" dirty="0"/>
              <a:t>= </a:t>
            </a:r>
            <a:r>
              <a:rPr lang="es-419" sz="3400" b="1" dirty="0"/>
              <a:t>φ´ . ∆x  / D = </a:t>
            </a:r>
            <a:r>
              <a:rPr lang="es-419" sz="3400" dirty="0"/>
              <a:t>(10ˉ⁸ mol/m²seg ). 0,1 m / 9 . 10 ˉ¹¹ m² sˉ¹ </a:t>
            </a:r>
          </a:p>
          <a:p>
            <a:pPr>
              <a:buNone/>
            </a:pPr>
            <a:endParaRPr lang="es-419" sz="3400" dirty="0"/>
          </a:p>
          <a:p>
            <a:pPr>
              <a:buNone/>
            </a:pPr>
            <a:r>
              <a:rPr lang="es-419" sz="3400" dirty="0"/>
              <a:t>Reacomodando queda:</a:t>
            </a:r>
          </a:p>
          <a:p>
            <a:pPr>
              <a:buNone/>
            </a:pPr>
            <a:r>
              <a:rPr lang="es-AR" sz="3400" b="1" dirty="0"/>
              <a:t>l</a:t>
            </a:r>
            <a:r>
              <a:rPr lang="es-419" sz="3400" b="1" dirty="0"/>
              <a:t>∆C</a:t>
            </a:r>
            <a:r>
              <a:rPr lang="es-AR" sz="3400" b="1" dirty="0"/>
              <a:t>l </a:t>
            </a:r>
            <a:r>
              <a:rPr lang="es-AR" sz="3400" dirty="0"/>
              <a:t>= (</a:t>
            </a:r>
            <a:r>
              <a:rPr lang="es-419" sz="3400" dirty="0"/>
              <a:t>10ˉ⁸  . 0,1 / 9 . 10 ˉ¹¹  ) .( </a:t>
            </a:r>
            <a:r>
              <a:rPr lang="es-AR" sz="3400" dirty="0"/>
              <a:t>m</a:t>
            </a:r>
            <a:r>
              <a:rPr lang="es-419" sz="3400" dirty="0"/>
              <a:t>ol . </a:t>
            </a:r>
            <a:r>
              <a:rPr lang="es-AR" sz="3400" dirty="0"/>
              <a:t>m . </a:t>
            </a:r>
            <a:r>
              <a:rPr lang="es-AR" sz="3400" dirty="0" err="1"/>
              <a:t>seg</a:t>
            </a:r>
            <a:r>
              <a:rPr lang="es-AR" sz="3400" dirty="0"/>
              <a:t> / </a:t>
            </a:r>
            <a:r>
              <a:rPr lang="es-419" sz="3400" dirty="0"/>
              <a:t>m² . seg  . m² )</a:t>
            </a:r>
          </a:p>
          <a:p>
            <a:pPr>
              <a:buNone/>
            </a:pPr>
            <a:r>
              <a:rPr lang="es-AR" sz="3400" b="1" dirty="0"/>
              <a:t>l</a:t>
            </a:r>
            <a:r>
              <a:rPr lang="es-419" sz="3400" b="1" dirty="0"/>
              <a:t>∆C</a:t>
            </a:r>
            <a:r>
              <a:rPr lang="es-AR" sz="3400" b="1" dirty="0"/>
              <a:t>l</a:t>
            </a:r>
            <a:r>
              <a:rPr lang="es-AR" sz="3400" dirty="0"/>
              <a:t> =  11 mol /m³ </a:t>
            </a:r>
            <a:r>
              <a:rPr lang="es-AR" sz="3400" u="sng" dirty="0">
                <a:solidFill>
                  <a:srgbClr val="FF0000"/>
                </a:solidFill>
              </a:rPr>
              <a:t>(</a:t>
            </a:r>
            <a:r>
              <a:rPr lang="es-419" sz="2900" dirty="0">
                <a:solidFill>
                  <a:srgbClr val="FF0000"/>
                </a:solidFill>
              </a:rPr>
              <a:t>Significa que la diferencia de conc. es </a:t>
            </a:r>
            <a:r>
              <a:rPr lang="es-419" sz="2900" b="1" dirty="0">
                <a:solidFill>
                  <a:srgbClr val="FF0000"/>
                </a:solidFill>
              </a:rPr>
              <a:t>11 mol/</a:t>
            </a:r>
            <a:r>
              <a:rPr lang="es-AR" sz="2900" b="1" dirty="0">
                <a:solidFill>
                  <a:srgbClr val="FF0000"/>
                </a:solidFill>
              </a:rPr>
              <a:t> m³</a:t>
            </a:r>
            <a:r>
              <a:rPr lang="es-AR" sz="2900" b="1" u="sng" dirty="0">
                <a:solidFill>
                  <a:srgbClr val="FF0000"/>
                </a:solidFill>
              </a:rPr>
              <a:t>)</a:t>
            </a:r>
          </a:p>
          <a:p>
            <a:pPr>
              <a:buNone/>
            </a:pPr>
            <a:endParaRPr lang="es-AR" sz="3400" dirty="0">
              <a:solidFill>
                <a:schemeClr val="accent4">
                  <a:lumMod val="75000"/>
                </a:schemeClr>
              </a:solidFill>
            </a:endParaRPr>
          </a:p>
          <a:p>
            <a:pPr>
              <a:buNone/>
            </a:pPr>
            <a:r>
              <a:rPr lang="es-419" sz="3400" b="1" u="sng" dirty="0"/>
              <a:t>Analicemos</a:t>
            </a:r>
            <a:r>
              <a:rPr lang="es-419" sz="3400" dirty="0"/>
              <a:t>: </a:t>
            </a:r>
            <a:r>
              <a:rPr lang="es-419" sz="3400" dirty="0">
                <a:solidFill>
                  <a:srgbClr val="FF0000"/>
                </a:solidFill>
              </a:rPr>
              <a:t>si el flujo difusivo va de C₁ a C₂ y C ₁ = 100 mol/</a:t>
            </a:r>
            <a:r>
              <a:rPr lang="es-AR" sz="3400" dirty="0">
                <a:solidFill>
                  <a:srgbClr val="FF0000"/>
                </a:solidFill>
              </a:rPr>
              <a:t> m³ entonces </a:t>
            </a:r>
            <a:r>
              <a:rPr lang="es-419" sz="3400" dirty="0">
                <a:solidFill>
                  <a:srgbClr val="FF0000"/>
                </a:solidFill>
              </a:rPr>
              <a:t>C₂  tiene que ser menor en esa cantidad: 100 – 11 = </a:t>
            </a:r>
            <a:r>
              <a:rPr lang="es-419" sz="3400" b="1" dirty="0">
                <a:solidFill>
                  <a:srgbClr val="FF0000"/>
                </a:solidFill>
              </a:rPr>
              <a:t>89 mol/</a:t>
            </a:r>
            <a:r>
              <a:rPr lang="es-AR" sz="3400" b="1" dirty="0">
                <a:solidFill>
                  <a:srgbClr val="FF0000"/>
                </a:solidFill>
              </a:rPr>
              <a:t> m³, o sea    </a:t>
            </a:r>
            <a:r>
              <a:rPr lang="es-AR" sz="3400" b="1" u="sng" dirty="0">
                <a:solidFill>
                  <a:srgbClr val="FF0000"/>
                </a:solidFill>
              </a:rPr>
              <a:t>C₂ = 90 </a:t>
            </a:r>
            <a:r>
              <a:rPr lang="es-419" sz="3400" b="1" u="sng" dirty="0">
                <a:solidFill>
                  <a:srgbClr val="FF0000"/>
                </a:solidFill>
              </a:rPr>
              <a:t>mol/</a:t>
            </a:r>
            <a:r>
              <a:rPr lang="es-AR" sz="3400" b="1" u="sng" dirty="0">
                <a:solidFill>
                  <a:srgbClr val="FF0000"/>
                </a:solidFill>
              </a:rPr>
              <a:t> m³  (aprox.) </a:t>
            </a:r>
            <a:endParaRPr lang="es-419" sz="3400" b="1" u="sng"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3500438"/>
          </a:xfrm>
        </p:spPr>
        <p:txBody>
          <a:bodyPr>
            <a:noAutofit/>
          </a:bodyPr>
          <a:lstStyle/>
          <a:p>
            <a:r>
              <a:rPr lang="es-419" sz="2800" b="1" u="sng" dirty="0"/>
              <a:t>Desplazamiento cuadrático medio: </a:t>
            </a:r>
            <a:br>
              <a:rPr lang="es-419" sz="2800" dirty="0"/>
            </a:br>
            <a:r>
              <a:rPr lang="es-419" sz="2800" dirty="0"/>
              <a:t>Las moleculas del soluto se mueven aleatoriamente en una direccion neta predominante: de la mayor a la menor concentracion. El desplazamiento cuadratico medio </a:t>
            </a:r>
            <a:r>
              <a:rPr lang="es-419" sz="2800" b="1" dirty="0">
                <a:solidFill>
                  <a:srgbClr val="00B0F0"/>
                </a:solidFill>
              </a:rPr>
              <a:t>˂ L² ˃</a:t>
            </a:r>
            <a:r>
              <a:rPr lang="es-419" sz="2800" dirty="0"/>
              <a:t> es dado por la fórmula: </a:t>
            </a:r>
            <a:br>
              <a:rPr lang="es-419" sz="2800" dirty="0"/>
            </a:br>
            <a:r>
              <a:rPr lang="es-419" sz="2800" b="1" dirty="0">
                <a:solidFill>
                  <a:srgbClr val="00B0F0"/>
                </a:solidFill>
              </a:rPr>
              <a:t>˂ L² ˃ = 2 . D . </a:t>
            </a:r>
            <a:r>
              <a:rPr lang="es-AR" sz="2800" b="1" dirty="0">
                <a:solidFill>
                  <a:srgbClr val="00B0F0"/>
                </a:solidFill>
              </a:rPr>
              <a:t>t</a:t>
            </a:r>
            <a:r>
              <a:rPr lang="es-419" sz="2800" b="1" dirty="0">
                <a:solidFill>
                  <a:srgbClr val="00B0F0"/>
                </a:solidFill>
              </a:rPr>
              <a:t> </a:t>
            </a:r>
            <a:br>
              <a:rPr lang="es-419" sz="2800" b="1" dirty="0">
                <a:solidFill>
                  <a:srgbClr val="00B0F0"/>
                </a:solidFill>
              </a:rPr>
            </a:br>
            <a:r>
              <a:rPr lang="es-419" sz="2800" dirty="0"/>
              <a:t> “L” será el recorrido neto entre los puntos A y B </a:t>
            </a:r>
            <a:br>
              <a:rPr lang="es-419" sz="2800" b="1" dirty="0">
                <a:solidFill>
                  <a:srgbClr val="00B0F0"/>
                </a:solidFill>
              </a:rPr>
            </a:br>
            <a:r>
              <a:rPr lang="es-419" sz="2800" b="1" dirty="0">
                <a:solidFill>
                  <a:srgbClr val="00B0F0"/>
                </a:solidFill>
              </a:rPr>
              <a:t>despejando: L = (2 . D . </a:t>
            </a:r>
            <a:r>
              <a:rPr lang="es-AR" sz="2800" b="1" dirty="0">
                <a:solidFill>
                  <a:srgbClr val="00B0F0"/>
                </a:solidFill>
              </a:rPr>
              <a:t>t</a:t>
            </a:r>
            <a:r>
              <a:rPr lang="es-419" sz="2800" b="1" dirty="0">
                <a:solidFill>
                  <a:srgbClr val="00B0F0"/>
                </a:solidFill>
              </a:rPr>
              <a:t>)½</a:t>
            </a:r>
            <a:endParaRPr lang="es-AR" sz="2800" dirty="0"/>
          </a:p>
        </p:txBody>
      </p:sp>
      <p:pic>
        <p:nvPicPr>
          <p:cNvPr id="4" name="3 Marcador de contenido" descr="difusion 2.png"/>
          <p:cNvPicPr>
            <a:picLocks noGrp="1" noChangeAspect="1"/>
          </p:cNvPicPr>
          <p:nvPr>
            <p:ph sz="half" idx="1"/>
          </p:nvPr>
        </p:nvPicPr>
        <p:blipFill>
          <a:blip r:embed="rId2"/>
          <a:stretch>
            <a:fillRect/>
          </a:stretch>
        </p:blipFill>
        <p:spPr>
          <a:xfrm>
            <a:off x="4857752" y="3571876"/>
            <a:ext cx="3786214" cy="2571768"/>
          </a:xfrm>
        </p:spPr>
      </p:pic>
      <p:pic>
        <p:nvPicPr>
          <p:cNvPr id="6" name="5 Marcador de contenido" descr="mov browniano.png"/>
          <p:cNvPicPr>
            <a:picLocks noGrp="1" noChangeAspect="1"/>
          </p:cNvPicPr>
          <p:nvPr>
            <p:ph sz="half" idx="2"/>
          </p:nvPr>
        </p:nvPicPr>
        <p:blipFill>
          <a:blip r:embed="rId3"/>
          <a:stretch>
            <a:fillRect/>
          </a:stretch>
        </p:blipFill>
        <p:spPr>
          <a:xfrm>
            <a:off x="571472" y="3714752"/>
            <a:ext cx="3714776" cy="2571768"/>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6">
              <a:lumMod val="20000"/>
              <a:lumOff val="80000"/>
            </a:schemeClr>
          </a:solidFill>
        </p:spPr>
        <p:txBody>
          <a:bodyPr>
            <a:noAutofit/>
          </a:bodyPr>
          <a:lstStyle/>
          <a:p>
            <a:r>
              <a:rPr lang="es-419" sz="3600" dirty="0"/>
              <a:t>Desplazamiento cuadrático medio: </a:t>
            </a:r>
            <a:br>
              <a:rPr lang="es-419" sz="3600" dirty="0"/>
            </a:br>
            <a:r>
              <a:rPr lang="es-419" sz="3600" b="1" dirty="0">
                <a:solidFill>
                  <a:srgbClr val="00B0F0"/>
                </a:solidFill>
              </a:rPr>
              <a:t>˂ L² ˃ = 2 . D . t</a:t>
            </a:r>
            <a:endParaRPr lang="es-AR" sz="3600" b="1" dirty="0">
              <a:solidFill>
                <a:srgbClr val="00B0F0"/>
              </a:solidFill>
            </a:endParaRPr>
          </a:p>
        </p:txBody>
      </p:sp>
      <p:sp>
        <p:nvSpPr>
          <p:cNvPr id="3" name="2 Marcador de contenido"/>
          <p:cNvSpPr>
            <a:spLocks noGrp="1"/>
          </p:cNvSpPr>
          <p:nvPr>
            <p:ph idx="1"/>
          </p:nvPr>
        </p:nvSpPr>
        <p:spPr/>
        <p:txBody>
          <a:bodyPr/>
          <a:lstStyle/>
          <a:p>
            <a:r>
              <a:rPr lang="es-419" dirty="0"/>
              <a:t>Ej.: ¿Cuánto tiempo demora el oxígeno en difundirse desde la pared de un capilar sanguíneo de 5 µm de radio hasta el centro del capilar si el coeficiente de difusión del oxígeno en la sangre es de 10ˉ⁵ cm²/seg?</a:t>
            </a:r>
          </a:p>
          <a:p>
            <a:r>
              <a:rPr lang="es-419" dirty="0"/>
              <a:t>Despejando de la ecuación t y reemplazando:</a:t>
            </a:r>
          </a:p>
          <a:p>
            <a:r>
              <a:rPr lang="es-419" dirty="0"/>
              <a:t>t = ˂ L² ˃  / 2 . D = (5 . 10ˉ⁶ )² m² / 2 . 10ˉ⁹ m²/s</a:t>
            </a:r>
          </a:p>
          <a:p>
            <a:r>
              <a:rPr lang="es-419" dirty="0">
                <a:solidFill>
                  <a:srgbClr val="FF0000"/>
                </a:solidFill>
              </a:rPr>
              <a:t>t = 0,0125 seg</a:t>
            </a:r>
            <a:endParaRPr lang="es-AR"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3071810"/>
          </a:xfrm>
        </p:spPr>
        <p:txBody>
          <a:bodyPr>
            <a:noAutofit/>
          </a:bodyPr>
          <a:lstStyle/>
          <a:p>
            <a:r>
              <a:rPr lang="es-419" sz="2400" dirty="0"/>
              <a:t>Ej.7 (guia): ¿Cuál es la máxima velocidad  a la que puede circular el plasma sanguíneo por los capilares que rodean el alveolo pulmonar para el intercambio de oxígeno por difusion?</a:t>
            </a:r>
            <a:br>
              <a:rPr lang="es-419" sz="2400" dirty="0"/>
            </a:br>
            <a:r>
              <a:rPr lang="es-419" sz="2400" dirty="0"/>
              <a:t>Datos: </a:t>
            </a:r>
            <a:br>
              <a:rPr lang="es-419" sz="2400" dirty="0"/>
            </a:br>
            <a:r>
              <a:rPr lang="es-419" sz="2400" dirty="0"/>
              <a:t>radio del capilar = 5 µm (1 µm = 10ˉ⁴ cm)</a:t>
            </a:r>
            <a:br>
              <a:rPr lang="es-419" sz="2400" dirty="0"/>
            </a:br>
            <a:r>
              <a:rPr lang="es-419" sz="2400" dirty="0"/>
              <a:t>largo del capilar= 100 µm</a:t>
            </a:r>
            <a:br>
              <a:rPr lang="es-419" sz="2400" dirty="0"/>
            </a:br>
            <a:r>
              <a:rPr lang="es-419" sz="2400" dirty="0"/>
              <a:t>espesor de las paredes del capilar = 0,2 µm</a:t>
            </a:r>
            <a:br>
              <a:rPr lang="es-419" sz="2400" dirty="0"/>
            </a:br>
            <a:r>
              <a:rPr lang="es-419" sz="2400" dirty="0"/>
              <a:t>D = 10ˉ⁵ cm²/s</a:t>
            </a:r>
            <a:endParaRPr lang="es-AR" sz="2400" dirty="0"/>
          </a:p>
        </p:txBody>
      </p:sp>
      <p:pic>
        <p:nvPicPr>
          <p:cNvPr id="4" name="3 Marcador de contenido" descr="difusion oxigeno 2.png"/>
          <p:cNvPicPr>
            <a:picLocks noGrp="1" noChangeAspect="1"/>
          </p:cNvPicPr>
          <p:nvPr>
            <p:ph idx="1"/>
          </p:nvPr>
        </p:nvPicPr>
        <p:blipFill>
          <a:blip r:embed="rId2"/>
          <a:stretch>
            <a:fillRect/>
          </a:stretch>
        </p:blipFill>
        <p:spPr>
          <a:xfrm>
            <a:off x="2714612" y="3071810"/>
            <a:ext cx="5429288" cy="321471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96842"/>
          </a:xfrm>
        </p:spPr>
        <p:txBody>
          <a:bodyPr>
            <a:normAutofit fontScale="90000"/>
          </a:bodyPr>
          <a:lstStyle/>
          <a:p>
            <a:r>
              <a:rPr lang="es-419" sz="4000" u="sng" dirty="0"/>
              <a:t>Resolución</a:t>
            </a:r>
            <a:r>
              <a:rPr lang="es-419" dirty="0"/>
              <a:t>:</a:t>
            </a:r>
            <a:endParaRPr lang="es-AR" dirty="0"/>
          </a:p>
        </p:txBody>
      </p:sp>
      <p:sp>
        <p:nvSpPr>
          <p:cNvPr id="3" name="2 Marcador de contenido"/>
          <p:cNvSpPr>
            <a:spLocks noGrp="1"/>
          </p:cNvSpPr>
          <p:nvPr>
            <p:ph idx="1"/>
          </p:nvPr>
        </p:nvSpPr>
        <p:spPr>
          <a:xfrm>
            <a:off x="285720" y="1071546"/>
            <a:ext cx="8643998" cy="5054617"/>
          </a:xfrm>
        </p:spPr>
        <p:txBody>
          <a:bodyPr>
            <a:normAutofit fontScale="85000" lnSpcReduction="10000"/>
          </a:bodyPr>
          <a:lstStyle/>
          <a:p>
            <a:r>
              <a:rPr lang="es-419" sz="2800" dirty="0"/>
              <a:t>Acá se integran dos temas: </a:t>
            </a:r>
            <a:r>
              <a:rPr lang="es-419" sz="2800" u="sng" dirty="0"/>
              <a:t>difusión y cinemática</a:t>
            </a:r>
            <a:r>
              <a:rPr lang="es-419" sz="2800" dirty="0"/>
              <a:t>.</a:t>
            </a:r>
          </a:p>
          <a:p>
            <a:r>
              <a:rPr lang="es-419" sz="2800" dirty="0"/>
              <a:t>Si el oxígeno viaja por difusión recorrerá un ˂ L ˃ igual (como mínimo) al radio del capilar más el espesor. El tiempo (t) que tarde en hacer eso será el mismo empleado por la sangre en recorrer el largo del capilar (X), determinando así la velocidad de esta:</a:t>
            </a:r>
          </a:p>
          <a:p>
            <a:r>
              <a:rPr lang="es-419" sz="2800" dirty="0"/>
              <a:t>Se plantean entonces 2 ecuaciones:</a:t>
            </a:r>
          </a:p>
          <a:p>
            <a:r>
              <a:rPr lang="es-419" sz="2800" dirty="0"/>
              <a:t>1) L²  = 2. D . </a:t>
            </a:r>
            <a:r>
              <a:rPr lang="es-AR" sz="2800" dirty="0"/>
              <a:t>t</a:t>
            </a:r>
            <a:endParaRPr lang="es-419" sz="2800" dirty="0"/>
          </a:p>
          <a:p>
            <a:r>
              <a:rPr lang="es-419" sz="2800" dirty="0"/>
              <a:t>2) Vel= X/t</a:t>
            </a:r>
          </a:p>
          <a:p>
            <a:r>
              <a:rPr lang="es-419" sz="2800" dirty="0"/>
              <a:t>Despejando </a:t>
            </a:r>
            <a:r>
              <a:rPr lang="es-419" sz="2800" dirty="0">
                <a:solidFill>
                  <a:srgbClr val="00B0F0"/>
                </a:solidFill>
              </a:rPr>
              <a:t>“t”</a:t>
            </a:r>
            <a:r>
              <a:rPr lang="es-419" sz="2800" dirty="0"/>
              <a:t> de la 1) lo reemplazamos en la 2)</a:t>
            </a:r>
          </a:p>
          <a:p>
            <a:r>
              <a:rPr lang="es-AR" sz="2800" dirty="0">
                <a:solidFill>
                  <a:srgbClr val="00B0F0"/>
                </a:solidFill>
              </a:rPr>
              <a:t>t </a:t>
            </a:r>
            <a:r>
              <a:rPr lang="es-419" sz="2800" dirty="0">
                <a:solidFill>
                  <a:srgbClr val="00B0F0"/>
                </a:solidFill>
              </a:rPr>
              <a:t>= L² / 2D</a:t>
            </a:r>
          </a:p>
          <a:p>
            <a:pPr>
              <a:buNone/>
            </a:pPr>
            <a:r>
              <a:rPr lang="es-419" sz="2800" dirty="0"/>
              <a:t>Vel = X . 2 . D / L²  = 100 . 10 ˉ⁴  cm . 2 . 10ˉ⁵ cm²/s /  (5,2 . 10ˉ⁴cm)² </a:t>
            </a:r>
          </a:p>
          <a:p>
            <a:r>
              <a:rPr lang="es-419" sz="2800" dirty="0">
                <a:solidFill>
                  <a:srgbClr val="FF0000"/>
                </a:solidFill>
              </a:rPr>
              <a:t>Vel = 0,74 cm/s</a:t>
            </a:r>
            <a:endParaRPr lang="es-AR" sz="28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85728"/>
            <a:ext cx="8229600" cy="2297106"/>
          </a:xfrm>
        </p:spPr>
        <p:txBody>
          <a:bodyPr>
            <a:normAutofit fontScale="90000"/>
          </a:bodyPr>
          <a:lstStyle/>
          <a:p>
            <a:pPr algn="l"/>
            <a:r>
              <a:rPr lang="es-419" sz="3200" b="1" u="sng" dirty="0"/>
              <a:t>DIFUSIÓN SIMPLE</a:t>
            </a:r>
            <a:br>
              <a:rPr lang="es-419" sz="3200" dirty="0"/>
            </a:br>
            <a:r>
              <a:rPr lang="es-419" sz="3200" dirty="0"/>
              <a:t>Movimiento aleatorio de moléculas de soluto en un solvente hasta formar la solucion. El movimiento o </a:t>
            </a:r>
            <a:r>
              <a:rPr lang="es-419" sz="3200" b="1" dirty="0"/>
              <a:t>flujo neto difusivo de moléculas de soluto </a:t>
            </a:r>
            <a:r>
              <a:rPr lang="es-419" sz="3200" dirty="0"/>
              <a:t>se observa de la </a:t>
            </a:r>
            <a:r>
              <a:rPr lang="es-419" sz="3200" b="1" dirty="0"/>
              <a:t>mayor</a:t>
            </a:r>
            <a:r>
              <a:rPr lang="es-419" sz="3200" dirty="0"/>
              <a:t> concentración de soluto a la </a:t>
            </a:r>
            <a:r>
              <a:rPr lang="es-419" sz="3200" b="1" dirty="0"/>
              <a:t>menor</a:t>
            </a:r>
            <a:r>
              <a:rPr lang="es-419" sz="3200" dirty="0"/>
              <a:t>:</a:t>
            </a:r>
            <a:endParaRPr lang="es-AR" sz="3200" dirty="0"/>
          </a:p>
        </p:txBody>
      </p:sp>
      <p:pic>
        <p:nvPicPr>
          <p:cNvPr id="4" name="3 Marcador de contenido" descr="difusion.jpg"/>
          <p:cNvPicPr>
            <a:picLocks noGrp="1" noChangeAspect="1"/>
          </p:cNvPicPr>
          <p:nvPr>
            <p:ph idx="1"/>
          </p:nvPr>
        </p:nvPicPr>
        <p:blipFill>
          <a:blip r:embed="rId2"/>
          <a:stretch>
            <a:fillRect/>
          </a:stretch>
        </p:blipFill>
        <p:spPr>
          <a:xfrm>
            <a:off x="2267744" y="2852936"/>
            <a:ext cx="4929222" cy="3280591"/>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7665" y="116632"/>
            <a:ext cx="8229600" cy="706090"/>
          </a:xfrm>
          <a:solidFill>
            <a:schemeClr val="accent1">
              <a:lumMod val="20000"/>
              <a:lumOff val="80000"/>
            </a:schemeClr>
          </a:solidFill>
        </p:spPr>
        <p:txBody>
          <a:bodyPr>
            <a:normAutofit/>
          </a:bodyPr>
          <a:lstStyle/>
          <a:p>
            <a:r>
              <a:rPr lang="es-419" sz="3200" u="sng" dirty="0"/>
              <a:t>SOLUCIONES ACUOSAS</a:t>
            </a:r>
            <a:endParaRPr lang="es-AR" sz="3200" u="sng" dirty="0"/>
          </a:p>
        </p:txBody>
      </p:sp>
      <p:sp>
        <p:nvSpPr>
          <p:cNvPr id="3" name="2 Marcador de contenido"/>
          <p:cNvSpPr>
            <a:spLocks noGrp="1"/>
          </p:cNvSpPr>
          <p:nvPr>
            <p:ph idx="1"/>
          </p:nvPr>
        </p:nvSpPr>
        <p:spPr/>
        <p:txBody>
          <a:bodyPr>
            <a:normAutofit fontScale="92500" lnSpcReduction="10000"/>
          </a:bodyPr>
          <a:lstStyle/>
          <a:p>
            <a:r>
              <a:rPr lang="es-419" u="sng" dirty="0"/>
              <a:t>Definiciones previas:</a:t>
            </a:r>
          </a:p>
          <a:p>
            <a:pPr>
              <a:buNone/>
            </a:pPr>
            <a:endParaRPr lang="es-419" u="sng" dirty="0"/>
          </a:p>
          <a:p>
            <a:r>
              <a:rPr lang="es-419" b="1" dirty="0"/>
              <a:t>Concentración de la solucion </a:t>
            </a:r>
            <a:r>
              <a:rPr lang="es-419" dirty="0"/>
              <a:t>: </a:t>
            </a:r>
            <a:r>
              <a:rPr lang="es-419" b="1" dirty="0"/>
              <a:t>C</a:t>
            </a:r>
          </a:p>
          <a:p>
            <a:pPr>
              <a:buNone/>
            </a:pPr>
            <a:endParaRPr lang="es-419" b="1" dirty="0"/>
          </a:p>
          <a:p>
            <a:r>
              <a:rPr lang="es-419" dirty="0">
                <a:solidFill>
                  <a:srgbClr val="FF0000"/>
                </a:solidFill>
              </a:rPr>
              <a:t>C    ̳  </a:t>
            </a:r>
            <a:r>
              <a:rPr lang="es-419" u="sng" dirty="0">
                <a:solidFill>
                  <a:srgbClr val="FF0000"/>
                </a:solidFill>
              </a:rPr>
              <a:t>masa de soluto (gramos o moles)</a:t>
            </a:r>
            <a:r>
              <a:rPr lang="es-AR" dirty="0">
                <a:solidFill>
                  <a:srgbClr val="FF0000"/>
                </a:solidFill>
              </a:rPr>
              <a:t>  </a:t>
            </a:r>
          </a:p>
          <a:p>
            <a:pPr>
              <a:buNone/>
            </a:pPr>
            <a:r>
              <a:rPr lang="es-AR" dirty="0">
                <a:solidFill>
                  <a:srgbClr val="FF0000"/>
                </a:solidFill>
              </a:rPr>
              <a:t>    </a:t>
            </a:r>
            <a:r>
              <a:rPr lang="es-419" dirty="0">
                <a:solidFill>
                  <a:srgbClr val="FF0000"/>
                </a:solidFill>
              </a:rPr>
              <a:t>         Volumen de solucion (litros o m³)</a:t>
            </a:r>
          </a:p>
          <a:p>
            <a:pPr>
              <a:buNone/>
            </a:pPr>
            <a:endParaRPr lang="es-419" dirty="0"/>
          </a:p>
          <a:p>
            <a:pPr>
              <a:buNone/>
            </a:pPr>
            <a:r>
              <a:rPr lang="es-419" dirty="0"/>
              <a:t>Cuando es “mol/litro” se llama </a:t>
            </a:r>
            <a:r>
              <a:rPr lang="es-419" b="1" i="1" dirty="0"/>
              <a:t>MOLARIDAD</a:t>
            </a:r>
            <a:r>
              <a:rPr lang="es-419" dirty="0"/>
              <a:t> de la solución</a:t>
            </a:r>
          </a:p>
        </p:txBody>
      </p:sp>
      <p:pic>
        <p:nvPicPr>
          <p:cNvPr id="5" name="Imagen 4" descr="Imagen que contiene Gráfico de embudo&#10;&#10;Descripción generada automáticamente">
            <a:extLst>
              <a:ext uri="{FF2B5EF4-FFF2-40B4-BE49-F238E27FC236}">
                <a16:creationId xmlns:a16="http://schemas.microsoft.com/office/drawing/2014/main" id="{E570DB27-1050-489C-891F-AC5FCB2C53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0192" y="1001980"/>
            <a:ext cx="2537073" cy="242702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419" sz="2800" dirty="0"/>
              <a:t>Ej.: 1) se tiene una solucion acuosa de 5 g de azúcar (sacarosa: masa molar 342 g/mol) en 200 ml de agua. Expresar su concentración (en g/litro) y su molaridad</a:t>
            </a:r>
            <a:endParaRPr lang="es-AR" sz="2800" dirty="0"/>
          </a:p>
        </p:txBody>
      </p:sp>
      <p:sp>
        <p:nvSpPr>
          <p:cNvPr id="3" name="2 Marcador de contenido"/>
          <p:cNvSpPr>
            <a:spLocks noGrp="1"/>
          </p:cNvSpPr>
          <p:nvPr>
            <p:ph idx="1"/>
          </p:nvPr>
        </p:nvSpPr>
        <p:spPr/>
        <p:txBody>
          <a:bodyPr/>
          <a:lstStyle/>
          <a:p>
            <a:r>
              <a:rPr lang="es-419" dirty="0"/>
              <a:t>C = 5 g / 200 ml = 0,025 g/ml = </a:t>
            </a:r>
            <a:r>
              <a:rPr lang="es-419" dirty="0">
                <a:solidFill>
                  <a:srgbClr val="FF0000"/>
                </a:solidFill>
              </a:rPr>
              <a:t>25 g/l</a:t>
            </a:r>
          </a:p>
          <a:p>
            <a:endParaRPr lang="es-419" dirty="0"/>
          </a:p>
          <a:p>
            <a:r>
              <a:rPr lang="es-419" dirty="0"/>
              <a:t>342 g = 1 mol de sacarosa</a:t>
            </a:r>
          </a:p>
          <a:p>
            <a:r>
              <a:rPr lang="es-419" dirty="0"/>
              <a:t>25 g = 0,073 moles</a:t>
            </a:r>
          </a:p>
          <a:p>
            <a:endParaRPr lang="es-419" dirty="0"/>
          </a:p>
          <a:p>
            <a:r>
              <a:rPr lang="es-419" dirty="0"/>
              <a:t>Molaridad = 0,073 mol/l = </a:t>
            </a:r>
            <a:r>
              <a:rPr lang="es-419" dirty="0">
                <a:solidFill>
                  <a:srgbClr val="FF0000"/>
                </a:solidFill>
              </a:rPr>
              <a:t>0,073 M</a:t>
            </a:r>
            <a:endParaRPr lang="es-AR" dirty="0">
              <a:solidFill>
                <a:srgbClr val="FF0000"/>
              </a:solidFill>
            </a:endParaRPr>
          </a:p>
        </p:txBody>
      </p:sp>
      <p:pic>
        <p:nvPicPr>
          <p:cNvPr id="5" name="Imagen 4" descr="Taza de vidrio con líquido dentro&#10;&#10;Descripción generada automáticamente con confianza baja">
            <a:extLst>
              <a:ext uri="{FF2B5EF4-FFF2-40B4-BE49-F238E27FC236}">
                <a16:creationId xmlns:a16="http://schemas.microsoft.com/office/drawing/2014/main" id="{B28F9632-8B99-4D2A-BBB0-1EFEE78C77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20272" y="3495004"/>
            <a:ext cx="1743075" cy="26193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32656"/>
            <a:ext cx="8229600" cy="1800200"/>
          </a:xfrm>
        </p:spPr>
        <p:txBody>
          <a:bodyPr>
            <a:noAutofit/>
          </a:bodyPr>
          <a:lstStyle/>
          <a:p>
            <a:r>
              <a:rPr lang="es-AR" sz="3200" u="sng" dirty="0"/>
              <a:t>F</a:t>
            </a:r>
            <a:r>
              <a:rPr lang="es-419" sz="3200" u="sng" dirty="0"/>
              <a:t>lujo difusivo (</a:t>
            </a:r>
            <a:r>
              <a:rPr lang="es-419" sz="3200" dirty="0"/>
              <a:t>φ o J)</a:t>
            </a:r>
            <a:br>
              <a:rPr lang="es-419" sz="2800" u="sng" dirty="0"/>
            </a:br>
            <a:br>
              <a:rPr lang="es-419" sz="2800" dirty="0"/>
            </a:br>
            <a:r>
              <a:rPr lang="es-419" sz="2800" dirty="0">
                <a:solidFill>
                  <a:srgbClr val="FF0000"/>
                </a:solidFill>
              </a:rPr>
              <a:t>φ = </a:t>
            </a:r>
            <a:r>
              <a:rPr lang="es-419" sz="2800" u="sng" dirty="0">
                <a:solidFill>
                  <a:srgbClr val="FF0000"/>
                </a:solidFill>
              </a:rPr>
              <a:t>masa de soluto (en kg o mol)</a:t>
            </a:r>
            <a:br>
              <a:rPr lang="es-419" sz="2800" u="sng" dirty="0">
                <a:solidFill>
                  <a:srgbClr val="FF0000"/>
                </a:solidFill>
              </a:rPr>
            </a:br>
            <a:r>
              <a:rPr lang="es-419" sz="2800" dirty="0">
                <a:solidFill>
                  <a:srgbClr val="FF0000"/>
                </a:solidFill>
              </a:rPr>
              <a:t>tiempo (segundo)</a:t>
            </a:r>
            <a:br>
              <a:rPr lang="es-419" sz="2800" dirty="0"/>
            </a:br>
            <a:br>
              <a:rPr lang="es-419" sz="2800" dirty="0"/>
            </a:br>
            <a:endParaRPr lang="es-AR" sz="2400" u="sng" dirty="0">
              <a:solidFill>
                <a:srgbClr val="00B0F0"/>
              </a:solidFill>
            </a:endParaRPr>
          </a:p>
        </p:txBody>
      </p:sp>
      <p:pic>
        <p:nvPicPr>
          <p:cNvPr id="18" name="Marcador de contenido 17">
            <a:extLst>
              <a:ext uri="{FF2B5EF4-FFF2-40B4-BE49-F238E27FC236}">
                <a16:creationId xmlns:a16="http://schemas.microsoft.com/office/drawing/2014/main" id="{D1FA561A-DD2E-44BB-A1BC-3C10108D67FD}"/>
              </a:ext>
            </a:extLst>
          </p:cNvPr>
          <p:cNvPicPr>
            <a:picLocks noGrp="1" noChangeAspect="1"/>
          </p:cNvPicPr>
          <p:nvPr>
            <p:ph sz="half" idx="2"/>
          </p:nvPr>
        </p:nvPicPr>
        <p:blipFill>
          <a:blip r:embed="rId2"/>
          <a:stretch>
            <a:fillRect/>
          </a:stretch>
        </p:blipFill>
        <p:spPr>
          <a:xfrm>
            <a:off x="4860032" y="2132856"/>
            <a:ext cx="3502398" cy="4032447"/>
          </a:xfrm>
          <a:prstGeom prst="rect">
            <a:avLst/>
          </a:prstGeom>
        </p:spPr>
      </p:pic>
      <p:pic>
        <p:nvPicPr>
          <p:cNvPr id="17" name="Marcador de contenido 16">
            <a:extLst>
              <a:ext uri="{FF2B5EF4-FFF2-40B4-BE49-F238E27FC236}">
                <a16:creationId xmlns:a16="http://schemas.microsoft.com/office/drawing/2014/main" id="{E58CB29E-7AAA-4A15-83B9-FCA737451CDB}"/>
              </a:ext>
            </a:extLst>
          </p:cNvPr>
          <p:cNvPicPr>
            <a:picLocks noGrp="1" noChangeAspect="1"/>
          </p:cNvPicPr>
          <p:nvPr>
            <p:ph sz="half" idx="1"/>
          </p:nvPr>
        </p:nvPicPr>
        <p:blipFill>
          <a:blip r:embed="rId3"/>
          <a:stretch>
            <a:fillRect/>
          </a:stretch>
        </p:blipFill>
        <p:spPr>
          <a:xfrm>
            <a:off x="323528" y="2204864"/>
            <a:ext cx="4172272" cy="316435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6615AD-E156-4A6C-B7AD-DAA2B921F73B}"/>
              </a:ext>
            </a:extLst>
          </p:cNvPr>
          <p:cNvSpPr>
            <a:spLocks noGrp="1"/>
          </p:cNvSpPr>
          <p:nvPr>
            <p:ph type="title"/>
          </p:nvPr>
        </p:nvSpPr>
        <p:spPr>
          <a:xfrm>
            <a:off x="457200" y="476672"/>
            <a:ext cx="8229600" cy="2160240"/>
          </a:xfrm>
        </p:spPr>
        <p:txBody>
          <a:bodyPr>
            <a:normAutofit fontScale="90000"/>
          </a:bodyPr>
          <a:lstStyle/>
          <a:p>
            <a:pPr algn="l"/>
            <a:br>
              <a:rPr lang="es-419" sz="3100" dirty="0"/>
            </a:br>
            <a:r>
              <a:rPr lang="es-419" sz="2700" dirty="0"/>
              <a:t>Cuando se divide por el área transversal atravesada por el soluto  (A), se lo suele llamar :</a:t>
            </a:r>
            <a:br>
              <a:rPr lang="es-419" sz="3100" b="1" u="sng" dirty="0"/>
            </a:br>
            <a:r>
              <a:rPr lang="es-419" sz="3100" b="1" u="sng" dirty="0"/>
              <a:t>densidad de flujo difusivo (</a:t>
            </a:r>
            <a:r>
              <a:rPr lang="es-419" sz="3100" b="1" dirty="0"/>
              <a:t>φ´):</a:t>
            </a:r>
            <a:r>
              <a:rPr lang="es-419" sz="2700" b="1" dirty="0"/>
              <a:t>		</a:t>
            </a:r>
            <a:r>
              <a:rPr lang="es-419" sz="3600" b="1" dirty="0"/>
              <a:t> </a:t>
            </a:r>
            <a:r>
              <a:rPr lang="es-419" sz="3600" b="1" dirty="0">
                <a:solidFill>
                  <a:srgbClr val="FF0000"/>
                </a:solidFill>
              </a:rPr>
              <a:t>φ / A = φ´ </a:t>
            </a:r>
            <a:br>
              <a:rPr lang="es-419" sz="3600" b="1" dirty="0">
                <a:solidFill>
                  <a:srgbClr val="FF0000"/>
                </a:solidFill>
              </a:rPr>
            </a:br>
            <a:br>
              <a:rPr lang="es-419" sz="3600" b="1" dirty="0">
                <a:solidFill>
                  <a:srgbClr val="FF0000"/>
                </a:solidFill>
              </a:rPr>
            </a:br>
            <a:r>
              <a:rPr lang="es-419" sz="2700" dirty="0"/>
              <a:t>Cuando la densidad de flujo difusivo es </a:t>
            </a:r>
            <a:r>
              <a:rPr lang="es-419" sz="2700" b="1" u="sng" dirty="0"/>
              <a:t>constante</a:t>
            </a:r>
            <a:r>
              <a:rPr lang="es-419" sz="2700" dirty="0"/>
              <a:t>,  no se igualan las concentraciones (régimen estacionario), aplicamos la </a:t>
            </a:r>
            <a:r>
              <a:rPr lang="es-419" sz="2700" b="1" u="sng" dirty="0"/>
              <a:t>LEY DE FICK </a:t>
            </a:r>
            <a:r>
              <a:rPr lang="es-419" sz="2700" dirty="0"/>
              <a:t>para la difusión lineal simple:</a:t>
            </a:r>
            <a:br>
              <a:rPr lang="es-AR" dirty="0"/>
            </a:br>
            <a:endParaRPr lang="es-AR" dirty="0"/>
          </a:p>
        </p:txBody>
      </p:sp>
      <p:pic>
        <p:nvPicPr>
          <p:cNvPr id="9" name="Marcador de contenido 8" descr="Gráfico&#10;&#10;Descripción generada automáticamente">
            <a:extLst>
              <a:ext uri="{FF2B5EF4-FFF2-40B4-BE49-F238E27FC236}">
                <a16:creationId xmlns:a16="http://schemas.microsoft.com/office/drawing/2014/main" id="{A8856CC7-085A-45BC-A7CA-F2F8F7E34685}"/>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051720" y="2924944"/>
            <a:ext cx="5112568" cy="3744416"/>
          </a:xfrm>
        </p:spPr>
      </p:pic>
    </p:spTree>
    <p:extLst>
      <p:ext uri="{BB962C8B-B14F-4D97-AF65-F5344CB8AC3E}">
        <p14:creationId xmlns:p14="http://schemas.microsoft.com/office/powerpoint/2010/main" val="2101242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B5DBA8-BB73-4FAF-B2FC-C4956504F447}"/>
              </a:ext>
            </a:extLst>
          </p:cNvPr>
          <p:cNvSpPr>
            <a:spLocks noGrp="1"/>
          </p:cNvSpPr>
          <p:nvPr>
            <p:ph type="title"/>
          </p:nvPr>
        </p:nvSpPr>
        <p:spPr>
          <a:xfrm>
            <a:off x="457200" y="260648"/>
            <a:ext cx="8229600" cy="864096"/>
          </a:xfrm>
        </p:spPr>
        <p:txBody>
          <a:bodyPr>
            <a:normAutofit fontScale="90000"/>
          </a:bodyPr>
          <a:lstStyle/>
          <a:p>
            <a:pPr algn="l"/>
            <a:br>
              <a:rPr lang="es-AR" sz="2800" b="1" u="sng" dirty="0"/>
            </a:br>
            <a:endParaRPr lang="es-AR" sz="2800" dirty="0"/>
          </a:p>
        </p:txBody>
      </p:sp>
      <p:pic>
        <p:nvPicPr>
          <p:cNvPr id="4" name="Marcador de contenido 4">
            <a:extLst>
              <a:ext uri="{FF2B5EF4-FFF2-40B4-BE49-F238E27FC236}">
                <a16:creationId xmlns:a16="http://schemas.microsoft.com/office/drawing/2014/main" id="{C5AD3D94-BB19-48C1-841F-5C03894AB9EF}"/>
              </a:ext>
            </a:extLst>
          </p:cNvPr>
          <p:cNvPicPr>
            <a:picLocks noGrp="1" noChangeAspect="1"/>
          </p:cNvPicPr>
          <p:nvPr>
            <p:ph idx="1"/>
          </p:nvPr>
        </p:nvPicPr>
        <p:blipFill>
          <a:blip r:embed="rId2"/>
          <a:stretch>
            <a:fillRect/>
          </a:stretch>
        </p:blipFill>
        <p:spPr>
          <a:xfrm>
            <a:off x="-180528" y="-243408"/>
            <a:ext cx="9144000" cy="7632848"/>
          </a:xfrm>
          <a:prstGeom prst="rect">
            <a:avLst/>
          </a:prstGeom>
        </p:spPr>
      </p:pic>
      <p:sp>
        <p:nvSpPr>
          <p:cNvPr id="6" name="CuadroTexto 5">
            <a:extLst>
              <a:ext uri="{FF2B5EF4-FFF2-40B4-BE49-F238E27FC236}">
                <a16:creationId xmlns:a16="http://schemas.microsoft.com/office/drawing/2014/main" id="{D5F807E4-45AA-4678-90F7-148A685A1FFB}"/>
              </a:ext>
            </a:extLst>
          </p:cNvPr>
          <p:cNvSpPr txBox="1"/>
          <p:nvPr/>
        </p:nvSpPr>
        <p:spPr>
          <a:xfrm>
            <a:off x="2195736" y="6087121"/>
            <a:ext cx="432048" cy="369332"/>
          </a:xfrm>
          <a:prstGeom prst="rect">
            <a:avLst/>
          </a:prstGeom>
          <a:solidFill>
            <a:schemeClr val="accent6">
              <a:lumMod val="75000"/>
            </a:schemeClr>
          </a:solidFill>
        </p:spPr>
        <p:txBody>
          <a:bodyPr wrap="square" rtlCol="0">
            <a:spAutoFit/>
          </a:bodyPr>
          <a:lstStyle/>
          <a:p>
            <a:r>
              <a:rPr lang="es-MX" dirty="0"/>
              <a:t>C1</a:t>
            </a:r>
            <a:endParaRPr lang="es-AR" dirty="0"/>
          </a:p>
        </p:txBody>
      </p:sp>
      <p:sp>
        <p:nvSpPr>
          <p:cNvPr id="7" name="CuadroTexto 6">
            <a:extLst>
              <a:ext uri="{FF2B5EF4-FFF2-40B4-BE49-F238E27FC236}">
                <a16:creationId xmlns:a16="http://schemas.microsoft.com/office/drawing/2014/main" id="{31B8B849-CAC4-46DD-A3F1-B7C21D53D767}"/>
              </a:ext>
            </a:extLst>
          </p:cNvPr>
          <p:cNvSpPr txBox="1"/>
          <p:nvPr/>
        </p:nvSpPr>
        <p:spPr>
          <a:xfrm>
            <a:off x="6331488" y="6142774"/>
            <a:ext cx="432048" cy="369332"/>
          </a:xfrm>
          <a:prstGeom prst="rect">
            <a:avLst/>
          </a:prstGeom>
          <a:solidFill>
            <a:srgbClr val="00B0F0"/>
          </a:solidFill>
        </p:spPr>
        <p:txBody>
          <a:bodyPr wrap="square" rtlCol="0">
            <a:spAutoFit/>
          </a:bodyPr>
          <a:lstStyle/>
          <a:p>
            <a:r>
              <a:rPr lang="es-MX" dirty="0"/>
              <a:t>C2</a:t>
            </a:r>
            <a:endParaRPr lang="es-AR" dirty="0"/>
          </a:p>
        </p:txBody>
      </p:sp>
    </p:spTree>
    <p:extLst>
      <p:ext uri="{BB962C8B-B14F-4D97-AF65-F5344CB8AC3E}">
        <p14:creationId xmlns:p14="http://schemas.microsoft.com/office/powerpoint/2010/main" val="1207277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142852"/>
            <a:ext cx="8643998" cy="3714776"/>
          </a:xfrm>
        </p:spPr>
        <p:txBody>
          <a:bodyPr>
            <a:normAutofit fontScale="90000"/>
          </a:bodyPr>
          <a:lstStyle/>
          <a:p>
            <a:br>
              <a:rPr lang="es-419" sz="3600" u="sng" dirty="0"/>
            </a:br>
            <a:r>
              <a:rPr lang="es-419" sz="3600" b="1" u="sng" dirty="0"/>
              <a:t>Ley de Fick:</a:t>
            </a:r>
            <a:br>
              <a:rPr lang="es-419" sz="3100" u="sng" dirty="0"/>
            </a:br>
            <a:br>
              <a:rPr lang="es-419" sz="3100" dirty="0"/>
            </a:br>
            <a:r>
              <a:rPr lang="es-419" sz="3100" b="1" dirty="0">
                <a:solidFill>
                  <a:srgbClr val="00B050"/>
                </a:solidFill>
              </a:rPr>
              <a:t> </a:t>
            </a:r>
            <a:r>
              <a:rPr lang="es-419" sz="4000" b="1" dirty="0">
                <a:solidFill>
                  <a:srgbClr val="00B050"/>
                </a:solidFill>
              </a:rPr>
              <a:t>φ / A = φ´ = - D . ∆C / ∆x</a:t>
            </a:r>
            <a:br>
              <a:rPr lang="es-419" sz="3100" b="1" dirty="0"/>
            </a:br>
            <a:br>
              <a:rPr lang="es-419" sz="3100" b="1" dirty="0"/>
            </a:br>
            <a:r>
              <a:rPr lang="es-419" sz="2700" b="1" dirty="0"/>
              <a:t>D: </a:t>
            </a:r>
            <a:r>
              <a:rPr lang="es-419" sz="2700" dirty="0"/>
              <a:t>constante (o coeficiente) de difusion</a:t>
            </a:r>
            <a:br>
              <a:rPr lang="es-419" sz="2700" dirty="0"/>
            </a:br>
            <a:r>
              <a:rPr lang="es-419" sz="2700" b="1" dirty="0"/>
              <a:t> ∆C : </a:t>
            </a:r>
            <a:r>
              <a:rPr lang="es-419" sz="2700" dirty="0"/>
              <a:t>diferencia de concentraciones </a:t>
            </a:r>
            <a:br>
              <a:rPr lang="es-419" sz="2700" dirty="0"/>
            </a:br>
            <a:r>
              <a:rPr lang="es-419" sz="2700" b="1" dirty="0"/>
              <a:t> ∆x : </a:t>
            </a:r>
            <a:r>
              <a:rPr lang="es-419" sz="2700" dirty="0"/>
              <a:t>distancia entre concentraciones</a:t>
            </a:r>
            <a:br>
              <a:rPr lang="es-419" sz="2700" dirty="0"/>
            </a:br>
            <a:r>
              <a:rPr lang="es-419" sz="3200" b="1" dirty="0"/>
              <a:t> ∆C/∆x  : </a:t>
            </a:r>
            <a:r>
              <a:rPr lang="es-419" sz="2700" dirty="0"/>
              <a:t>gradiente de concentración</a:t>
            </a:r>
            <a:br>
              <a:rPr lang="es-419" sz="3100" dirty="0"/>
            </a:br>
            <a:r>
              <a:rPr lang="es-419" sz="2700" b="1" u="sng" dirty="0">
                <a:solidFill>
                  <a:srgbClr val="FF0000"/>
                </a:solidFill>
              </a:rPr>
              <a:t>El flujo difusivo siempre va de mayor a menor concentración</a:t>
            </a:r>
            <a:br>
              <a:rPr lang="es-419" sz="3100" dirty="0"/>
            </a:br>
            <a:endParaRPr lang="es-AR" sz="3100" b="1" dirty="0"/>
          </a:p>
        </p:txBody>
      </p:sp>
      <p:pic>
        <p:nvPicPr>
          <p:cNvPr id="4" name="3 Marcador de contenido" descr="ley de fick.png"/>
          <p:cNvPicPr>
            <a:picLocks noGrp="1" noChangeAspect="1"/>
          </p:cNvPicPr>
          <p:nvPr>
            <p:ph idx="1"/>
          </p:nvPr>
        </p:nvPicPr>
        <p:blipFill>
          <a:blip r:embed="rId2"/>
          <a:stretch>
            <a:fillRect/>
          </a:stretch>
        </p:blipFill>
        <p:spPr>
          <a:xfrm>
            <a:off x="3643306" y="4357694"/>
            <a:ext cx="1905000" cy="2286016"/>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14290"/>
            <a:ext cx="8229600" cy="2357454"/>
          </a:xfrm>
          <a:solidFill>
            <a:schemeClr val="accent6">
              <a:lumMod val="20000"/>
              <a:lumOff val="80000"/>
            </a:schemeClr>
          </a:solidFill>
        </p:spPr>
        <p:txBody>
          <a:bodyPr>
            <a:noAutofit/>
          </a:bodyPr>
          <a:lstStyle/>
          <a:p>
            <a:pPr algn="l"/>
            <a:r>
              <a:rPr lang="es-419" sz="2000" dirty="0"/>
              <a:t>Ej: 2 EM) </a:t>
            </a:r>
            <a:br>
              <a:rPr lang="es-419" sz="2000" dirty="0"/>
            </a:br>
            <a:r>
              <a:rPr lang="es-419" sz="2000" dirty="0"/>
              <a:t>El coeficiente de difusión de un soluto en agua es 9 . 10 ˉ¹¹ m² sˉ¹ Dos recipientes con concentraciones diferentes de dicho soluto están en contacto mediante un tubo de 10 cm. Uno de los recipientes tiene una C₁ = 100 mol/m³. La densidad de flujo hacia el segundo recipiente es de 10ˉ¹² mol/cm²seg ( 10ˉ⁸ mol/m²seg).</a:t>
            </a:r>
            <a:br>
              <a:rPr lang="es-419" sz="2000" dirty="0"/>
            </a:br>
            <a:r>
              <a:rPr lang="es-419" sz="2000" dirty="0"/>
              <a:t>¿Cuántos moles por m³ hay, aprox. </a:t>
            </a:r>
            <a:r>
              <a:rPr lang="es-AR" sz="2000" dirty="0"/>
              <a:t>e</a:t>
            </a:r>
            <a:r>
              <a:rPr lang="es-419" sz="2000" dirty="0"/>
              <a:t>n el segundo  recipiente?</a:t>
            </a:r>
            <a:endParaRPr lang="es-AR" sz="2000" dirty="0"/>
          </a:p>
        </p:txBody>
      </p:sp>
      <p:pic>
        <p:nvPicPr>
          <p:cNvPr id="1026" name="Picture 2" descr="C:\Users\Equipo\Downloads\20201027_174616.jpg"/>
          <p:cNvPicPr>
            <a:picLocks noGrp="1" noChangeAspect="1" noChangeArrowheads="1"/>
          </p:cNvPicPr>
          <p:nvPr>
            <p:ph idx="1"/>
          </p:nvPr>
        </p:nvPicPr>
        <p:blipFill>
          <a:blip r:embed="rId2" cstate="print"/>
          <a:srcRect/>
          <a:stretch>
            <a:fillRect/>
          </a:stretch>
        </p:blipFill>
        <p:spPr bwMode="auto">
          <a:xfrm>
            <a:off x="3071802" y="2714620"/>
            <a:ext cx="2928958" cy="3643312"/>
          </a:xfrm>
          <a:prstGeom prst="rect">
            <a:avLst/>
          </a:prstGeom>
          <a:noFill/>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6358</TotalTime>
  <Words>1023</Words>
  <Application>Microsoft Office PowerPoint</Application>
  <PresentationFormat>Presentación en pantalla (4:3)</PresentationFormat>
  <Paragraphs>56</Paragraphs>
  <Slides>14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14</vt:i4>
      </vt:variant>
    </vt:vector>
  </HeadingPairs>
  <TitlesOfParts>
    <vt:vector size="17" baseType="lpstr">
      <vt:lpstr>Arial</vt:lpstr>
      <vt:lpstr>Calibri</vt:lpstr>
      <vt:lpstr>Tema de Office</vt:lpstr>
      <vt:lpstr>Fenómenos de transporte: Difusión y Osmosis</vt:lpstr>
      <vt:lpstr>DIFUSIÓN SIMPLE Movimiento aleatorio de moléculas de soluto en un solvente hasta formar la solucion. El movimiento o flujo neto difusivo de moléculas de soluto se observa de la mayor concentración de soluto a la menor:</vt:lpstr>
      <vt:lpstr>SOLUCIONES ACUOSAS</vt:lpstr>
      <vt:lpstr>Ej.: 1) se tiene una solucion acuosa de 5 g de azúcar (sacarosa: masa molar 342 g/mol) en 200 ml de agua. Expresar su concentración (en g/litro) y su molaridad</vt:lpstr>
      <vt:lpstr>Flujo difusivo (φ o J)  φ = masa de soluto (en kg o mol) tiempo (segundo)  </vt:lpstr>
      <vt:lpstr> Cuando se divide por el área transversal atravesada por el soluto  (A), se lo suele llamar : densidad de flujo difusivo (φ´):   φ / A = φ´   Cuando la densidad de flujo difusivo es constante,  no se igualan las concentraciones (régimen estacionario), aplicamos la LEY DE FICK para la difusión lineal simple: </vt:lpstr>
      <vt:lpstr> </vt:lpstr>
      <vt:lpstr> Ley de Fick:   φ / A = φ´ = - D . ∆C / ∆x  D: constante (o coeficiente) de difusion  ∆C : diferencia de concentraciones   ∆x : distancia entre concentraciones  ∆C/∆x  : gradiente de concentración El flujo difusivo siempre va de mayor a menor concentración </vt:lpstr>
      <vt:lpstr>Ej: 2 EM)  El coeficiente de difusión de un soluto en agua es 9 . 10 ˉ¹¹ m² sˉ¹ Dos recipientes con concentraciones diferentes de dicho soluto están en contacto mediante un tubo de 10 cm. Uno de los recipientes tiene una C₁ = 100 mol/m³. La densidad de flujo hacia el segundo recipiente es de 10ˉ¹² mol/cm²seg ( 10ˉ⁸ mol/m²seg). ¿Cuántos moles por m³ hay, aprox. en el segundo  recipiente?</vt:lpstr>
      <vt:lpstr>Resolución:</vt:lpstr>
      <vt:lpstr>Desplazamiento cuadrático medio:  Las moleculas del soluto se mueven aleatoriamente en una direccion neta predominante: de la mayor a la menor concentracion. El desplazamiento cuadratico medio ˂ L² ˃ es dado por la fórmula:  ˂ L² ˃ = 2 . D . t   “L” será el recorrido neto entre los puntos A y B  despejando: L = (2 . D . t)½</vt:lpstr>
      <vt:lpstr>Desplazamiento cuadrático medio:  ˂ L² ˃ = 2 . D . t</vt:lpstr>
      <vt:lpstr>Ej.7 (guia): ¿Cuál es la máxima velocidad  a la que puede circular el plasma sanguíneo por los capilares que rodean el alveolo pulmonar para el intercambio de oxígeno por difusion? Datos:  radio del capilar = 5 µm (1 µm = 10ˉ⁴ cm) largo del capilar= 100 µm espesor de las paredes del capilar = 0,2 µm D = 10ˉ⁵ cm²/s</vt:lpstr>
      <vt:lpstr>Resolución: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Fenomenos de transporte: Difusión y Osmosis</dc:title>
  <dc:creator>Equipo</dc:creator>
  <cp:lastModifiedBy>Federico Halbrich</cp:lastModifiedBy>
  <cp:revision>66</cp:revision>
  <dcterms:created xsi:type="dcterms:W3CDTF">2020-10-27T13:00:45Z</dcterms:created>
  <dcterms:modified xsi:type="dcterms:W3CDTF">2021-05-13T17:03:32Z</dcterms:modified>
</cp:coreProperties>
</file>